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8" r:id="rId4"/>
    <p:sldId id="259" r:id="rId5"/>
    <p:sldId id="265" r:id="rId6"/>
    <p:sldId id="260" r:id="rId7"/>
    <p:sldId id="261" r:id="rId8"/>
    <p:sldId id="262" r:id="rId9"/>
    <p:sldId id="297" r:id="rId10"/>
    <p:sldId id="263" r:id="rId11"/>
    <p:sldId id="264" r:id="rId12"/>
    <p:sldId id="266" r:id="rId13"/>
    <p:sldId id="267" r:id="rId14"/>
    <p:sldId id="268" r:id="rId15"/>
    <p:sldId id="283" r:id="rId16"/>
    <p:sldId id="273" r:id="rId17"/>
    <p:sldId id="284" r:id="rId18"/>
    <p:sldId id="285" r:id="rId19"/>
    <p:sldId id="286" r:id="rId20"/>
    <p:sldId id="295" r:id="rId21"/>
    <p:sldId id="274" r:id="rId22"/>
    <p:sldId id="275" r:id="rId23"/>
    <p:sldId id="276" r:id="rId24"/>
    <p:sldId id="277" r:id="rId25"/>
    <p:sldId id="278" r:id="rId26"/>
    <p:sldId id="279" r:id="rId27"/>
    <p:sldId id="280" r:id="rId28"/>
    <p:sldId id="281" r:id="rId29"/>
    <p:sldId id="282" r:id="rId30"/>
    <p:sldId id="287" r:id="rId31"/>
    <p:sldId id="288" r:id="rId32"/>
    <p:sldId id="289" r:id="rId33"/>
    <p:sldId id="290" r:id="rId34"/>
    <p:sldId id="291" r:id="rId35"/>
    <p:sldId id="292" r:id="rId36"/>
    <p:sldId id="294" r:id="rId37"/>
    <p:sldId id="293" r:id="rId38"/>
    <p:sldId id="29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F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F5DB96-2B1C-429A-9E86-BC0088FBA277}" v="5" dt="2017-04-19T14:38:41.2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8"/>
    <p:restoredTop sz="82847"/>
  </p:normalViewPr>
  <p:slideViewPr>
    <p:cSldViewPr snapToGrid="0">
      <p:cViewPr>
        <p:scale>
          <a:sx n="90" d="100"/>
          <a:sy n="90" d="100"/>
        </p:scale>
        <p:origin x="728"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A12E8-3517-B447-BF78-ABF14544A46A}" type="datetimeFigureOut">
              <a:rPr lang="en-US" smtClean="0"/>
              <a:t>4/24/17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866684-5957-C74F-B15A-C287ACF6675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866684-5957-C74F-B15A-C287ACF66757}" type="slidenum">
              <a:rPr lang="en-US" smtClean="0"/>
              <a:t>1</a:t>
            </a:fld>
            <a:endParaRPr lang="en-US"/>
          </a:p>
        </p:txBody>
      </p:sp>
    </p:spTree>
    <p:extLst>
      <p:ext uri="{BB962C8B-B14F-4D97-AF65-F5344CB8AC3E}">
        <p14:creationId xmlns:p14="http://schemas.microsoft.com/office/powerpoint/2010/main" val="1737987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also suggests that ”deep” is preferred, as</a:t>
            </a:r>
            <a:r>
              <a:rPr lang="en-US" baseline="0"/>
              <a:t> it means more terms, which tends to be more accurate. Recall Taylor series expansion. </a:t>
            </a:r>
            <a:endParaRPr lang="en-US"/>
          </a:p>
        </p:txBody>
      </p:sp>
      <p:sp>
        <p:nvSpPr>
          <p:cNvPr id="4" name="Slide Number Placeholder 3"/>
          <p:cNvSpPr>
            <a:spLocks noGrp="1"/>
          </p:cNvSpPr>
          <p:nvPr>
            <p:ph type="sldNum" sz="quarter" idx="10"/>
          </p:nvPr>
        </p:nvSpPr>
        <p:spPr/>
        <p:txBody>
          <a:bodyPr/>
          <a:lstStyle/>
          <a:p>
            <a:fld id="{5418924E-4867-5C46-B8B9-24744C63E3D8}" type="slidenum">
              <a:rPr lang="en-US" smtClean="0"/>
              <a:t>25</a:t>
            </a:fld>
            <a:endParaRPr lang="en-US"/>
          </a:p>
        </p:txBody>
      </p:sp>
    </p:spTree>
    <p:extLst>
      <p:ext uri="{BB962C8B-B14F-4D97-AF65-F5344CB8AC3E}">
        <p14:creationId xmlns:p14="http://schemas.microsoft.com/office/powerpoint/2010/main" val="257607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Most of the tutorials on neural networks discretize the function right after introducing the idea of gradient descent. </a:t>
            </a:r>
          </a:p>
          <a:p>
            <a:r>
              <a:rPr lang="en-US"/>
              <a:t>The advantage is to</a:t>
            </a:r>
            <a:r>
              <a:rPr lang="en-US" baseline="0"/>
              <a:t> make it computable. But we also lose sight of the fact that the problem is two fold: first design a loss function that fully represents the need of your task, then solve for the extremum of that loss function to obtain your target function.</a:t>
            </a:r>
          </a:p>
        </p:txBody>
      </p:sp>
      <p:sp>
        <p:nvSpPr>
          <p:cNvPr id="4" name="Slide Number Placeholder 3"/>
          <p:cNvSpPr>
            <a:spLocks noGrp="1"/>
          </p:cNvSpPr>
          <p:nvPr>
            <p:ph type="sldNum" sz="quarter" idx="10"/>
          </p:nvPr>
        </p:nvSpPr>
        <p:spPr/>
        <p:txBody>
          <a:bodyPr/>
          <a:lstStyle/>
          <a:p>
            <a:fld id="{B8866684-5957-C74F-B15A-C287ACF66757}" type="slidenum">
              <a:rPr lang="en-US" smtClean="0"/>
              <a:t>26</a:t>
            </a:fld>
            <a:endParaRPr lang="en-US"/>
          </a:p>
        </p:txBody>
      </p:sp>
    </p:spTree>
    <p:extLst>
      <p:ext uri="{BB962C8B-B14F-4D97-AF65-F5344CB8AC3E}">
        <p14:creationId xmlns:p14="http://schemas.microsoft.com/office/powerpoint/2010/main" val="74759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 Chen’s post: </a:t>
            </a:r>
            <a:r>
              <a:rPr lang="en-US" sz="1200" b="0" i="0" kern="1200" dirty="0" smtClean="0">
                <a:solidFill>
                  <a:schemeClr val="tx1"/>
                </a:solidFill>
                <a:effectLst/>
                <a:latin typeface="+mn-lt"/>
                <a:ea typeface="+mn-ea"/>
                <a:cs typeface="+mn-cs"/>
              </a:rPr>
              <a:t>your output depends on having a good input</a:t>
            </a:r>
            <a:endParaRPr lang="en-US" dirty="0"/>
          </a:p>
        </p:txBody>
      </p:sp>
      <p:sp>
        <p:nvSpPr>
          <p:cNvPr id="4" name="Slide Number Placeholder 3"/>
          <p:cNvSpPr>
            <a:spLocks noGrp="1"/>
          </p:cNvSpPr>
          <p:nvPr>
            <p:ph type="sldNum" sz="quarter" idx="10"/>
          </p:nvPr>
        </p:nvSpPr>
        <p:spPr/>
        <p:txBody>
          <a:bodyPr/>
          <a:lstStyle/>
          <a:p>
            <a:fld id="{B8866684-5957-C74F-B15A-C287ACF66757}" type="slidenum">
              <a:rPr lang="en-US" smtClean="0"/>
              <a:t>27</a:t>
            </a:fld>
            <a:endParaRPr lang="en-US"/>
          </a:p>
        </p:txBody>
      </p:sp>
    </p:spTree>
    <p:extLst>
      <p:ext uri="{BB962C8B-B14F-4D97-AF65-F5344CB8AC3E}">
        <p14:creationId xmlns:p14="http://schemas.microsoft.com/office/powerpoint/2010/main" val="123117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a:t>
            </a:r>
            <a:r>
              <a:rPr lang="en-US" baseline="0"/>
              <a:t> z, you can treat them as random but also “fixed” after a random generation, i.e. generated all together at the beginning and then grab one for each x, since there is no interference between each z</a:t>
            </a:r>
            <a:endParaRPr lang="en-US"/>
          </a:p>
        </p:txBody>
      </p:sp>
      <p:sp>
        <p:nvSpPr>
          <p:cNvPr id="4" name="Slide Number Placeholder 3"/>
          <p:cNvSpPr>
            <a:spLocks noGrp="1"/>
          </p:cNvSpPr>
          <p:nvPr>
            <p:ph type="sldNum" sz="quarter" idx="10"/>
          </p:nvPr>
        </p:nvSpPr>
        <p:spPr/>
        <p:txBody>
          <a:bodyPr/>
          <a:lstStyle/>
          <a:p>
            <a:fld id="{B8866684-5957-C74F-B15A-C287ACF66757}" type="slidenum">
              <a:rPr lang="en-US" smtClean="0"/>
              <a:t>28</a:t>
            </a:fld>
            <a:endParaRPr lang="en-US"/>
          </a:p>
        </p:txBody>
      </p:sp>
    </p:spTree>
    <p:extLst>
      <p:ext uri="{BB962C8B-B14F-4D97-AF65-F5344CB8AC3E}">
        <p14:creationId xmlns:p14="http://schemas.microsoft.com/office/powerpoint/2010/main" val="1450945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“path connected” is not the</a:t>
            </a:r>
            <a:r>
              <a:rPr lang="en-US" baseline="0"/>
              <a:t> rigorous one used in algebraic topology, it refers to two blobs that can be connected through a style transfer. </a:t>
            </a:r>
          </a:p>
          <a:p>
            <a:r>
              <a:rPr lang="en-US" baseline="0"/>
              <a:t>We can view the right model in this way: suppose the center of each blob is a image, the blob around it corresponds to the image set that generated by the center image, either through tweaking, transferring, etc.. The key here is to illustrate the fact that you may not be able to transfer an image to an arbitrary image. In most of the cases, you can’t, since there are gap zones between the blobs. </a:t>
            </a:r>
          </a:p>
          <a:p>
            <a:r>
              <a:rPr lang="en-US" baseline="0"/>
              <a:t>You have to be very careful doing interpolation on image manifold. </a:t>
            </a:r>
            <a:endParaRPr lang="en-US"/>
          </a:p>
        </p:txBody>
      </p:sp>
      <p:sp>
        <p:nvSpPr>
          <p:cNvPr id="4" name="Slide Number Placeholder 3"/>
          <p:cNvSpPr>
            <a:spLocks noGrp="1"/>
          </p:cNvSpPr>
          <p:nvPr>
            <p:ph type="sldNum" sz="quarter" idx="10"/>
          </p:nvPr>
        </p:nvSpPr>
        <p:spPr/>
        <p:txBody>
          <a:bodyPr/>
          <a:lstStyle/>
          <a:p>
            <a:fld id="{B8866684-5957-C74F-B15A-C287ACF66757}" type="slidenum">
              <a:rPr lang="en-US" smtClean="0"/>
              <a:t>33</a:t>
            </a:fld>
            <a:endParaRPr lang="en-US"/>
          </a:p>
        </p:txBody>
      </p:sp>
    </p:spTree>
    <p:extLst>
      <p:ext uri="{BB962C8B-B14F-4D97-AF65-F5344CB8AC3E}">
        <p14:creationId xmlns:p14="http://schemas.microsoft.com/office/powerpoint/2010/main" val="1235217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compact, less sensitive </a:t>
            </a:r>
            <a:r>
              <a:rPr lang="en-US" dirty="0">
                <a:sym typeface="Wingdings"/>
              </a:rPr>
              <a:t> higher probability that a random point would fall on the image manifold.</a:t>
            </a:r>
          </a:p>
          <a:p>
            <a:r>
              <a:rPr lang="en-US" dirty="0">
                <a:sym typeface="Wingdings"/>
              </a:rPr>
              <a:t>If you apply even stronger rules on color like facades and google maps, the manifold</a:t>
            </a:r>
            <a:r>
              <a:rPr lang="en-US" baseline="0" dirty="0">
                <a:sym typeface="Wingdings"/>
              </a:rPr>
              <a:t> becomes more </a:t>
            </a:r>
            <a:r>
              <a:rPr lang="en-US" baseline="0" dirty="0" smtClean="0">
                <a:sym typeface="Wingdings"/>
              </a:rPr>
              <a:t>compact</a:t>
            </a:r>
            <a:endParaRPr lang="en-US" baseline="0" dirty="0">
              <a:sym typeface="Wingdings"/>
            </a:endParaRPr>
          </a:p>
        </p:txBody>
      </p:sp>
      <p:sp>
        <p:nvSpPr>
          <p:cNvPr id="4" name="Slide Number Placeholder 3"/>
          <p:cNvSpPr>
            <a:spLocks noGrp="1"/>
          </p:cNvSpPr>
          <p:nvPr>
            <p:ph type="sldNum" sz="quarter" idx="10"/>
          </p:nvPr>
        </p:nvSpPr>
        <p:spPr/>
        <p:txBody>
          <a:bodyPr/>
          <a:lstStyle/>
          <a:p>
            <a:fld id="{B8866684-5957-C74F-B15A-C287ACF66757}" type="slidenum">
              <a:rPr lang="en-US" smtClean="0"/>
              <a:t>34</a:t>
            </a:fld>
            <a:endParaRPr lang="en-US"/>
          </a:p>
        </p:txBody>
      </p:sp>
    </p:spTree>
    <p:extLst>
      <p:ext uri="{BB962C8B-B14F-4D97-AF65-F5344CB8AC3E}">
        <p14:creationId xmlns:p14="http://schemas.microsoft.com/office/powerpoint/2010/main" val="40409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idea of </a:t>
            </a:r>
            <a:r>
              <a:rPr lang="en-US" err="1"/>
              <a:t>CycleGAN</a:t>
            </a:r>
            <a:r>
              <a:rPr lang="en-US"/>
              <a:t> is quite classic. To evaluate the</a:t>
            </a:r>
            <a:r>
              <a:rPr lang="en-US" baseline="0"/>
              <a:t> quality of a translation, you do a cycle translation to see if you can still get something meaningful in your original domain. </a:t>
            </a:r>
            <a:endParaRPr lang="en-US"/>
          </a:p>
        </p:txBody>
      </p:sp>
      <p:sp>
        <p:nvSpPr>
          <p:cNvPr id="4" name="Slide Number Placeholder 3"/>
          <p:cNvSpPr>
            <a:spLocks noGrp="1"/>
          </p:cNvSpPr>
          <p:nvPr>
            <p:ph type="sldNum" sz="quarter" idx="10"/>
          </p:nvPr>
        </p:nvSpPr>
        <p:spPr/>
        <p:txBody>
          <a:bodyPr/>
          <a:lstStyle/>
          <a:p>
            <a:fld id="{B8866684-5957-C74F-B15A-C287ACF66757}" type="slidenum">
              <a:rPr lang="en-US" smtClean="0"/>
              <a:t>35</a:t>
            </a:fld>
            <a:endParaRPr lang="en-US"/>
          </a:p>
        </p:txBody>
      </p:sp>
    </p:spTree>
    <p:extLst>
      <p:ext uri="{BB962C8B-B14F-4D97-AF65-F5344CB8AC3E}">
        <p14:creationId xmlns:p14="http://schemas.microsoft.com/office/powerpoint/2010/main" val="41546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a:t>
            </a:r>
            <a:r>
              <a:rPr lang="en-US" baseline="0"/>
              <a:t> generator, the </a:t>
            </a:r>
            <a:r>
              <a:rPr lang="en-US" baseline="0" err="1"/>
              <a:t>DualGAN</a:t>
            </a:r>
            <a:r>
              <a:rPr lang="en-US" baseline="0"/>
              <a:t> use what suggested by WGAN</a:t>
            </a:r>
            <a:endParaRPr lang="en-US"/>
          </a:p>
          <a:p>
            <a:r>
              <a:rPr lang="en-US"/>
              <a:t>Slight difference in the loss function:</a:t>
            </a:r>
            <a:r>
              <a:rPr lang="en-US" baseline="0"/>
              <a:t> for </a:t>
            </a:r>
            <a:r>
              <a:rPr lang="en-US" baseline="0" err="1"/>
              <a:t>DualGAN</a:t>
            </a:r>
            <a:r>
              <a:rPr lang="en-US" baseline="0"/>
              <a:t>, it measures the difference in the discriminator’s judgment whereas for </a:t>
            </a:r>
            <a:r>
              <a:rPr lang="en-US" baseline="0" err="1"/>
              <a:t>CycleGAN</a:t>
            </a:r>
            <a:r>
              <a:rPr lang="en-US" baseline="0"/>
              <a:t> it comes the distance between the original and the reconstructed image</a:t>
            </a:r>
            <a:endParaRPr lang="en-US"/>
          </a:p>
        </p:txBody>
      </p:sp>
      <p:sp>
        <p:nvSpPr>
          <p:cNvPr id="4" name="Slide Number Placeholder 3"/>
          <p:cNvSpPr>
            <a:spLocks noGrp="1"/>
          </p:cNvSpPr>
          <p:nvPr>
            <p:ph type="sldNum" sz="quarter" idx="10"/>
          </p:nvPr>
        </p:nvSpPr>
        <p:spPr/>
        <p:txBody>
          <a:bodyPr/>
          <a:lstStyle/>
          <a:p>
            <a:fld id="{B8866684-5957-C74F-B15A-C287ACF66757}" type="slidenum">
              <a:rPr lang="en-US" smtClean="0"/>
              <a:t>38</a:t>
            </a:fld>
            <a:endParaRPr lang="en-US"/>
          </a:p>
        </p:txBody>
      </p:sp>
    </p:spTree>
    <p:extLst>
      <p:ext uri="{BB962C8B-B14F-4D97-AF65-F5344CB8AC3E}">
        <p14:creationId xmlns:p14="http://schemas.microsoft.com/office/powerpoint/2010/main" val="2142938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picture is worth a thousand words</a:t>
            </a:r>
          </a:p>
        </p:txBody>
      </p:sp>
      <p:sp>
        <p:nvSpPr>
          <p:cNvPr id="4" name="Slide Number Placeholder 3"/>
          <p:cNvSpPr>
            <a:spLocks noGrp="1"/>
          </p:cNvSpPr>
          <p:nvPr>
            <p:ph type="sldNum" sz="quarter" idx="10"/>
          </p:nvPr>
        </p:nvSpPr>
        <p:spPr/>
        <p:txBody>
          <a:bodyPr/>
          <a:lstStyle/>
          <a:p>
            <a:fld id="{B8866684-5957-C74F-B15A-C287ACF66757}" type="slidenum">
              <a:rPr lang="en-US" smtClean="0"/>
              <a:t>4</a:t>
            </a:fld>
            <a:endParaRPr lang="en-US"/>
          </a:p>
        </p:txBody>
      </p:sp>
    </p:spTree>
    <p:extLst>
      <p:ext uri="{BB962C8B-B14F-4D97-AF65-F5344CB8AC3E}">
        <p14:creationId xmlns:p14="http://schemas.microsoft.com/office/powerpoint/2010/main" val="1262667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The authors did not claim</a:t>
                </a:r>
                <a:r>
                  <a:rPr lang="en-US" baseline="0"/>
                  <a:t> or prove this, they might have tried both and found that </a:t>
                </a:r>
                <a14:m>
                  <m:oMath xmlns:m="http://schemas.openxmlformats.org/officeDocument/2006/math">
                    <m:sSub>
                      <m:sSubPr>
                        <m:ctrlPr>
                          <a:rPr lang="en-US" b="0" i="1" baseline="0" smtClean="0">
                            <a:latin typeface="Cambria Math" charset="0"/>
                          </a:rPr>
                        </m:ctrlPr>
                      </m:sSubPr>
                      <m:e>
                        <m:r>
                          <a:rPr lang="en-US" b="0" i="1" baseline="0" smtClean="0">
                            <a:latin typeface="Cambria Math" charset="0"/>
                          </a:rPr>
                          <m:t>𝐿</m:t>
                        </m:r>
                      </m:e>
                      <m:sub>
                        <m:r>
                          <a:rPr lang="en-US" b="0" i="1" baseline="0" smtClean="0">
                            <a:latin typeface="Cambria Math" charset="0"/>
                          </a:rPr>
                          <m:t>1</m:t>
                        </m:r>
                      </m:sub>
                    </m:sSub>
                  </m:oMath>
                </a14:m>
                <a:r>
                  <a:rPr lang="en-US"/>
                  <a:t> results in less blurring.</a:t>
                </a:r>
              </a:p>
              <a:p>
                <a:r>
                  <a:rPr lang="en-US"/>
                  <a:t>Suppose you</a:t>
                </a:r>
                <a:r>
                  <a:rPr lang="en-US" baseline="0"/>
                  <a:t> are required to move from the bottom left to upper right in 12 steps, and minimize the </a:t>
                </a:r>
                <a14:m>
                  <m:oMath xmlns:m="http://schemas.openxmlformats.org/officeDocument/2006/math">
                    <m:sSub>
                      <m:sSubPr>
                        <m:ctrlPr>
                          <a:rPr lang="en-US" b="0" i="1" baseline="0" smtClean="0">
                            <a:latin typeface="Cambria Math" charset="0"/>
                          </a:rPr>
                        </m:ctrlPr>
                      </m:sSubPr>
                      <m:e>
                        <m:r>
                          <a:rPr lang="en-US" b="0" i="1" baseline="0" smtClean="0">
                            <a:latin typeface="Cambria Math" charset="0"/>
                          </a:rPr>
                          <m:t>𝐿</m:t>
                        </m:r>
                      </m:e>
                      <m:sub>
                        <m:r>
                          <a:rPr lang="en-US" b="0" i="1" baseline="0" smtClean="0">
                            <a:latin typeface="Cambria Math" charset="0"/>
                          </a:rPr>
                          <m:t>1</m:t>
                        </m:r>
                      </m:sub>
                    </m:sSub>
                  </m:oMath>
                </a14:m>
                <a:r>
                  <a:rPr lang="en-US"/>
                  <a:t>, </a:t>
                </a:r>
                <a14:m>
                  <m:oMath xmlns:m="http://schemas.openxmlformats.org/officeDocument/2006/math">
                    <m:sSub>
                      <m:sSubPr>
                        <m:ctrlPr>
                          <a:rPr lang="en-US" b="0" i="1" dirty="0" smtClean="0">
                            <a:latin typeface="Cambria Math" charset="0"/>
                          </a:rPr>
                        </m:ctrlPr>
                      </m:sSubPr>
                      <m:e>
                        <m:r>
                          <a:rPr lang="en-US" b="0" i="1" dirty="0" smtClean="0">
                            <a:latin typeface="Cambria Math" charset="0"/>
                          </a:rPr>
                          <m:t>𝐿</m:t>
                        </m:r>
                      </m:e>
                      <m:sub>
                        <m:r>
                          <a:rPr lang="en-US" b="0" i="1" dirty="0" smtClean="0">
                            <a:latin typeface="Cambria Math" charset="0"/>
                          </a:rPr>
                          <m:t>2</m:t>
                        </m:r>
                      </m:sub>
                    </m:sSub>
                  </m:oMath>
                </a14:m>
                <a:r>
                  <a:rPr lang="en-US"/>
                  <a:t> distance between each step. </a:t>
                </a:r>
              </a:p>
            </p:txBody>
          </p:sp>
        </mc:Choice>
        <mc:Fallback xmlns="">
          <p:sp>
            <p:nvSpPr>
              <p:cNvPr id="3" name="Notes Placeholder 2"/>
              <p:cNvSpPr>
                <a:spLocks noGrp="1"/>
              </p:cNvSpPr>
              <p:nvPr>
                <p:ph type="body" idx="1"/>
              </p:nvPr>
            </p:nvSpPr>
            <p:spPr/>
            <p:txBody>
              <a:bodyPr/>
              <a:lstStyle/>
              <a:p>
                <a:r>
                  <a:rPr lang="en-US"/>
                  <a:t>The authors did not claim</a:t>
                </a:r>
                <a:r>
                  <a:rPr lang="en-US" baseline="0"/>
                  <a:t> or prove this, they might have tried both and found that </a:t>
                </a:r>
                <a:r>
                  <a:rPr lang="en-US" b="0" i="0" baseline="0">
                    <a:latin typeface="Cambria Math" charset="0"/>
                  </a:rPr>
                  <a:t>𝐿</a:t>
                </a:r>
                <a:r>
                  <a:rPr lang="en-US" b="0" i="0" baseline="0">
                    <a:latin typeface="Cambria Math" panose="02040503050406030204" pitchFamily="18" charset="0"/>
                  </a:rPr>
                  <a:t>_</a:t>
                </a:r>
                <a:r>
                  <a:rPr lang="en-US" b="0" i="0" baseline="0">
                    <a:latin typeface="Cambria Math" charset="0"/>
                  </a:rPr>
                  <a:t>1</a:t>
                </a:r>
                <a:r>
                  <a:rPr lang="en-US"/>
                  <a:t> results in less blurring.</a:t>
                </a:r>
              </a:p>
              <a:p>
                <a:r>
                  <a:rPr lang="en-US"/>
                  <a:t>Suppose you</a:t>
                </a:r>
                <a:r>
                  <a:rPr lang="en-US" baseline="0"/>
                  <a:t> are required to move from the bottom left to upper right in 12 steps, and minimize the </a:t>
                </a:r>
                <a:r>
                  <a:rPr lang="en-US" b="0" i="0" baseline="0">
                    <a:latin typeface="Cambria Math" charset="0"/>
                  </a:rPr>
                  <a:t>𝐿</a:t>
                </a:r>
                <a:r>
                  <a:rPr lang="en-US" b="0" i="0" baseline="0">
                    <a:latin typeface="Cambria Math" panose="02040503050406030204" pitchFamily="18" charset="0"/>
                  </a:rPr>
                  <a:t>_</a:t>
                </a:r>
                <a:r>
                  <a:rPr lang="en-US" b="0" i="0" baseline="0">
                    <a:latin typeface="Cambria Math" charset="0"/>
                  </a:rPr>
                  <a:t>1</a:t>
                </a:r>
                <a:r>
                  <a:rPr lang="en-US"/>
                  <a:t>, </a:t>
                </a:r>
                <a:r>
                  <a:rPr lang="en-US" b="0" i="0" dirty="0">
                    <a:latin typeface="Cambria Math" charset="0"/>
                  </a:rPr>
                  <a:t>𝐿</a:t>
                </a:r>
                <a:r>
                  <a:rPr lang="en-US" b="0" i="0" dirty="0">
                    <a:latin typeface="Cambria Math" panose="02040503050406030204" pitchFamily="18" charset="0"/>
                  </a:rPr>
                  <a:t>_</a:t>
                </a:r>
                <a:r>
                  <a:rPr lang="en-US" b="0" i="0" dirty="0">
                    <a:latin typeface="Cambria Math" charset="0"/>
                  </a:rPr>
                  <a:t>2</a:t>
                </a:r>
                <a:r>
                  <a:rPr lang="en-US"/>
                  <a:t> distance between each step. </a:t>
                </a:r>
              </a:p>
            </p:txBody>
          </p:sp>
        </mc:Fallback>
      </mc:AlternateContent>
      <p:sp>
        <p:nvSpPr>
          <p:cNvPr id="4" name="Slide Number Placeholder 3"/>
          <p:cNvSpPr>
            <a:spLocks noGrp="1"/>
          </p:cNvSpPr>
          <p:nvPr>
            <p:ph type="sldNum" sz="quarter" idx="10"/>
          </p:nvPr>
        </p:nvSpPr>
        <p:spPr/>
        <p:txBody>
          <a:bodyPr/>
          <a:lstStyle/>
          <a:p>
            <a:fld id="{B8866684-5957-C74F-B15A-C287ACF66757}" type="slidenum">
              <a:rPr lang="en-US" smtClean="0"/>
              <a:t>9</a:t>
            </a:fld>
            <a:endParaRPr lang="en-US"/>
          </a:p>
        </p:txBody>
      </p:sp>
    </p:spTree>
    <p:extLst>
      <p:ext uri="{BB962C8B-B14F-4D97-AF65-F5344CB8AC3E}">
        <p14:creationId xmlns:p14="http://schemas.microsoft.com/office/powerpoint/2010/main" val="163800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U-Net:</a:t>
            </a:r>
            <a:r>
              <a:rPr lang="en-US" baseline="0"/>
              <a:t> contracting path (left-side) + expansive path (right side). At each </a:t>
            </a:r>
            <a:r>
              <a:rPr lang="en-US" baseline="0" err="1"/>
              <a:t>downsampling</a:t>
            </a:r>
            <a:r>
              <a:rPr lang="en-US" baseline="0"/>
              <a:t> step we double the number of feature channels. Every step in the expansive path consists of an </a:t>
            </a:r>
            <a:r>
              <a:rPr lang="en-US" baseline="0" err="1"/>
              <a:t>upsampling</a:t>
            </a:r>
            <a:r>
              <a:rPr lang="en-US" baseline="0"/>
              <a:t> of the feature map followed by a 2x2 convolution that halves the number of feature channels, a concatenation with the corresponding cropped feature map from the contracting path, and two 3x3 convolutions, each followed by a </a:t>
            </a:r>
            <a:r>
              <a:rPr lang="en-US" baseline="0" err="1"/>
              <a:t>ReLU</a:t>
            </a:r>
            <a:r>
              <a:rPr lang="en-US" baseline="0"/>
              <a:t>. </a:t>
            </a:r>
            <a:endParaRPr lang="en-US"/>
          </a:p>
        </p:txBody>
      </p:sp>
      <p:sp>
        <p:nvSpPr>
          <p:cNvPr id="4" name="Slide Number Placeholder 3"/>
          <p:cNvSpPr>
            <a:spLocks noGrp="1"/>
          </p:cNvSpPr>
          <p:nvPr>
            <p:ph type="sldNum" sz="quarter" idx="10"/>
          </p:nvPr>
        </p:nvSpPr>
        <p:spPr/>
        <p:txBody>
          <a:bodyPr/>
          <a:lstStyle/>
          <a:p>
            <a:fld id="{B8866684-5957-C74F-B15A-C287ACF66757}" type="slidenum">
              <a:rPr lang="en-US" smtClean="0"/>
              <a:t>10</a:t>
            </a:fld>
            <a:endParaRPr lang="en-US"/>
          </a:p>
        </p:txBody>
      </p:sp>
    </p:spTree>
    <p:extLst>
      <p:ext uri="{BB962C8B-B14F-4D97-AF65-F5344CB8AC3E}">
        <p14:creationId xmlns:p14="http://schemas.microsoft.com/office/powerpoint/2010/main" val="120521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might come from the thought of </a:t>
            </a:r>
            <a:r>
              <a:rPr lang="en-US"/>
              <a:t>Coarse-to-fine or scale-space</a:t>
            </a:r>
            <a:r>
              <a:rPr lang="en-US" baseline="0"/>
              <a:t> theory</a:t>
            </a:r>
          </a:p>
          <a:p>
            <a:r>
              <a:rPr lang="en-US" baseline="0"/>
              <a:t>Committee</a:t>
            </a:r>
            <a:endParaRPr lang="en-US"/>
          </a:p>
        </p:txBody>
      </p:sp>
      <p:sp>
        <p:nvSpPr>
          <p:cNvPr id="4" name="Slide Number Placeholder 3"/>
          <p:cNvSpPr>
            <a:spLocks noGrp="1"/>
          </p:cNvSpPr>
          <p:nvPr>
            <p:ph type="sldNum" sz="quarter" idx="10"/>
          </p:nvPr>
        </p:nvSpPr>
        <p:spPr/>
        <p:txBody>
          <a:bodyPr/>
          <a:lstStyle/>
          <a:p>
            <a:fld id="{B8866684-5957-C74F-B15A-C287ACF66757}" type="slidenum">
              <a:rPr lang="en-US" smtClean="0"/>
              <a:t>11</a:t>
            </a:fld>
            <a:endParaRPr lang="en-US"/>
          </a:p>
        </p:txBody>
      </p:sp>
    </p:spTree>
    <p:extLst>
      <p:ext uri="{BB962C8B-B14F-4D97-AF65-F5344CB8AC3E}">
        <p14:creationId xmlns:p14="http://schemas.microsoft.com/office/powerpoint/2010/main" val="1922356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Controlled</a:t>
            </a:r>
            <a:r>
              <a:rPr lang="en-US" baseline="0"/>
              <a:t> manner</a:t>
            </a:r>
            <a:endParaRPr lang="en-US"/>
          </a:p>
        </p:txBody>
      </p:sp>
      <p:sp>
        <p:nvSpPr>
          <p:cNvPr id="4" name="Slide Number Placeholder 3"/>
          <p:cNvSpPr>
            <a:spLocks noGrp="1"/>
          </p:cNvSpPr>
          <p:nvPr>
            <p:ph type="sldNum" sz="quarter" idx="10"/>
          </p:nvPr>
        </p:nvSpPr>
        <p:spPr/>
        <p:txBody>
          <a:bodyPr/>
          <a:lstStyle/>
          <a:p>
            <a:fld id="{B8866684-5957-C74F-B15A-C287ACF66757}" type="slidenum">
              <a:rPr lang="en-US" smtClean="0"/>
              <a:t>13</a:t>
            </a:fld>
            <a:endParaRPr lang="en-US"/>
          </a:p>
        </p:txBody>
      </p:sp>
    </p:spTree>
    <p:extLst>
      <p:ext uri="{BB962C8B-B14F-4D97-AF65-F5344CB8AC3E}">
        <p14:creationId xmlns:p14="http://schemas.microsoft.com/office/powerpoint/2010/main" val="220643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mathematic point of view, the</a:t>
            </a:r>
            <a:r>
              <a:rPr lang="en-US" baseline="0"/>
              <a:t> essence of a deep network is to convert a “m-n” relationship to function, which is manageable by computers. </a:t>
            </a:r>
            <a:endParaRPr lang="en-US"/>
          </a:p>
        </p:txBody>
      </p:sp>
      <p:sp>
        <p:nvSpPr>
          <p:cNvPr id="4" name="Slide Number Placeholder 3"/>
          <p:cNvSpPr>
            <a:spLocks noGrp="1"/>
          </p:cNvSpPr>
          <p:nvPr>
            <p:ph type="sldNum" sz="quarter" idx="10"/>
          </p:nvPr>
        </p:nvSpPr>
        <p:spPr/>
        <p:txBody>
          <a:bodyPr/>
          <a:lstStyle/>
          <a:p>
            <a:fld id="{CF585EEF-8659-4B4F-8921-0B7830B42E4D}" type="slidenum">
              <a:rPr lang="en-US" smtClean="0"/>
              <a:t>18</a:t>
            </a:fld>
            <a:endParaRPr lang="en-US"/>
          </a:p>
        </p:txBody>
      </p:sp>
    </p:spTree>
    <p:extLst>
      <p:ext uri="{BB962C8B-B14F-4D97-AF65-F5344CB8AC3E}">
        <p14:creationId xmlns:p14="http://schemas.microsoft.com/office/powerpoint/2010/main" val="2072047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 up work: “We also observe a lingering gap between the results achievable with paired training data and those achieved by our unpaired method</a:t>
            </a:r>
            <a:r>
              <a:rPr lang="en-US" dirty="0" smtClean="0"/>
              <a:t>”</a:t>
            </a:r>
          </a:p>
          <a:p>
            <a:r>
              <a:rPr lang="en-US" dirty="0" smtClean="0"/>
              <a:t>Tasks like classification</a:t>
            </a:r>
            <a:r>
              <a:rPr lang="en-US" baseline="0" dirty="0" smtClean="0"/>
              <a:t>, segmentation, detection tends to have unique output for each input, unless you’re using the hybrid images we obtained in project 1 last semester. </a:t>
            </a:r>
            <a:endParaRPr lang="en-US" dirty="0"/>
          </a:p>
        </p:txBody>
      </p:sp>
      <p:sp>
        <p:nvSpPr>
          <p:cNvPr id="4" name="Slide Number Placeholder 3"/>
          <p:cNvSpPr>
            <a:spLocks noGrp="1"/>
          </p:cNvSpPr>
          <p:nvPr>
            <p:ph type="sldNum" sz="quarter" idx="10"/>
          </p:nvPr>
        </p:nvSpPr>
        <p:spPr/>
        <p:txBody>
          <a:bodyPr/>
          <a:lstStyle/>
          <a:p>
            <a:fld id="{B8866684-5957-C74F-B15A-C287ACF66757}" type="slidenum">
              <a:rPr lang="en-US" smtClean="0"/>
              <a:t>19</a:t>
            </a:fld>
            <a:endParaRPr lang="en-US"/>
          </a:p>
        </p:txBody>
      </p:sp>
    </p:spTree>
    <p:extLst>
      <p:ext uri="{BB962C8B-B14F-4D97-AF65-F5344CB8AC3E}">
        <p14:creationId xmlns:p14="http://schemas.microsoft.com/office/powerpoint/2010/main" val="1267157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example</a:t>
                </a:r>
                <a:r>
                  <a:rPr lang="en-US" baseline="0"/>
                  <a:t> for functional </a:t>
                </a:r>
                <a14:m>
                  <m:oMath xmlns:m="http://schemas.openxmlformats.org/officeDocument/2006/math">
                    <m:r>
                      <a:rPr lang="en-US" b="0" i="1" baseline="0" smtClean="0">
                        <a:latin typeface="Cambria Math" charset="0"/>
                      </a:rPr>
                      <m:t>𝐸</m:t>
                    </m:r>
                    <m:r>
                      <a:rPr lang="en-US" b="0" i="1" baseline="0" smtClean="0">
                        <a:latin typeface="Cambria Math" charset="0"/>
                      </a:rPr>
                      <m:t>=</m:t>
                    </m:r>
                    <m:nary>
                      <m:naryPr>
                        <m:ctrlPr>
                          <a:rPr lang="en-US" b="0" i="1" baseline="0" smtClean="0">
                            <a:latin typeface="Cambria Math" charset="0"/>
                          </a:rPr>
                        </m:ctrlPr>
                      </m:naryPr>
                      <m:sub>
                        <m:r>
                          <a:rPr lang="en-US" b="0" i="1" baseline="0" smtClean="0">
                            <a:latin typeface="Cambria Math" charset="0"/>
                          </a:rPr>
                          <m:t>0</m:t>
                        </m:r>
                      </m:sub>
                      <m:sup>
                        <m:r>
                          <a:rPr lang="en-US" b="0" i="1" baseline="0" smtClean="0">
                            <a:latin typeface="Cambria Math" charset="0"/>
                          </a:rPr>
                          <m:t>1</m:t>
                        </m:r>
                      </m:sup>
                      <m:e>
                        <m:r>
                          <a:rPr lang="en-US" b="0" i="1" baseline="0" smtClean="0">
                            <a:latin typeface="Cambria Math" charset="0"/>
                          </a:rPr>
                          <m:t>𝑓</m:t>
                        </m:r>
                        <m:d>
                          <m:dPr>
                            <m:ctrlPr>
                              <a:rPr lang="en-US" b="0" i="1" baseline="0" smtClean="0">
                                <a:latin typeface="Cambria Math" charset="0"/>
                              </a:rPr>
                            </m:ctrlPr>
                          </m:dPr>
                          <m:e>
                            <m:r>
                              <a:rPr lang="en-US" b="0" i="1" baseline="0" smtClean="0">
                                <a:latin typeface="Cambria Math" charset="0"/>
                              </a:rPr>
                              <m:t>𝑥</m:t>
                            </m:r>
                          </m:e>
                        </m:d>
                        <m:r>
                          <a:rPr lang="en-US" b="0" i="1" baseline="0" smtClean="0">
                            <a:latin typeface="Cambria Math" charset="0"/>
                          </a:rPr>
                          <m:t> </m:t>
                        </m:r>
                        <m:r>
                          <a:rPr lang="en-US" b="0" i="1" baseline="0" smtClean="0">
                            <a:latin typeface="Cambria Math" charset="0"/>
                          </a:rPr>
                          <m:t>𝑑𝑥</m:t>
                        </m:r>
                      </m:e>
                    </m:nary>
                  </m:oMath>
                </a14:m>
                <a:r>
                  <a:rPr lang="en-US"/>
                  <a:t> is a function of </a:t>
                </a:r>
                <a14:m>
                  <m:oMath xmlns:m="http://schemas.openxmlformats.org/officeDocument/2006/math">
                    <m:r>
                      <a:rPr lang="en-US" b="0" i="1" smtClean="0">
                        <a:latin typeface="Cambria Math" charset="0"/>
                      </a:rPr>
                      <m:t>𝑓</m:t>
                    </m:r>
                  </m:oMath>
                </a14:m>
                <a:r>
                  <a:rPr lang="en-US"/>
                  <a:t>, not </a:t>
                </a:r>
                <a14:m>
                  <m:oMath xmlns:m="http://schemas.openxmlformats.org/officeDocument/2006/math">
                    <m:r>
                      <a:rPr lang="en-US" b="0" i="1" smtClean="0">
                        <a:latin typeface="Cambria Math" charset="0"/>
                      </a:rPr>
                      <m:t>𝑥</m:t>
                    </m:r>
                  </m:oMath>
                </a14:m>
                <a:endParaRPr lang="en-US"/>
              </a:p>
            </p:txBody>
          </p:sp>
        </mc:Choice>
        <mc:Fallback xmlns="">
          <p:sp>
            <p:nvSpPr>
              <p:cNvPr id="3" name="Notes Placeholder 2"/>
              <p:cNvSpPr>
                <a:spLocks noGrp="1"/>
              </p:cNvSpPr>
              <p:nvPr>
                <p:ph type="body" idx="1"/>
              </p:nvPr>
            </p:nvSpPr>
            <p:spPr/>
            <p:txBody>
              <a:bodyPr/>
              <a:lstStyle/>
              <a:p>
                <a:r>
                  <a:rPr lang="en-US"/>
                  <a:t>example</a:t>
                </a:r>
                <a:r>
                  <a:rPr lang="en-US" baseline="0"/>
                  <a:t> for functional </a:t>
                </a:r>
                <a:r>
                  <a:rPr lang="en-US" b="0" i="0" baseline="0">
                    <a:latin typeface="Cambria Math" charset="0"/>
                  </a:rPr>
                  <a:t>𝐸=</a:t>
                </a:r>
                <a:r>
                  <a:rPr lang="en-US" b="0" i="0" baseline="0">
                    <a:latin typeface="Cambria Math" panose="02040503050406030204" pitchFamily="18" charset="0"/>
                  </a:rPr>
                  <a:t>∫_</a:t>
                </a:r>
                <a:r>
                  <a:rPr lang="en-US" b="0" i="0" baseline="0">
                    <a:latin typeface="Cambria Math" charset="0"/>
                  </a:rPr>
                  <a:t>0</a:t>
                </a:r>
                <a:r>
                  <a:rPr lang="en-US" b="0" i="0" baseline="0">
                    <a:latin typeface="Cambria Math" panose="02040503050406030204" pitchFamily="18" charset="0"/>
                  </a:rPr>
                  <a:t>^</a:t>
                </a:r>
                <a:r>
                  <a:rPr lang="en-US" b="0" i="0" baseline="0">
                    <a:latin typeface="Cambria Math" charset="0"/>
                  </a:rPr>
                  <a:t>1</a:t>
                </a:r>
                <a:r>
                  <a:rPr lang="en-US" b="0" i="0" baseline="0">
                    <a:latin typeface="Cambria Math" panose="02040503050406030204" pitchFamily="18" charset="0"/>
                  </a:rPr>
                  <a:t>▒〖</a:t>
                </a:r>
                <a:r>
                  <a:rPr lang="en-US" b="0" i="0" baseline="0">
                    <a:latin typeface="Cambria Math" charset="0"/>
                  </a:rPr>
                  <a:t>𝑓</a:t>
                </a:r>
                <a:r>
                  <a:rPr lang="en-US" b="0" i="0" baseline="0">
                    <a:latin typeface="Cambria Math" panose="02040503050406030204" pitchFamily="18" charset="0"/>
                  </a:rPr>
                  <a:t>(</a:t>
                </a:r>
                <a:r>
                  <a:rPr lang="en-US" b="0" i="0" baseline="0">
                    <a:latin typeface="Cambria Math" charset="0"/>
                  </a:rPr>
                  <a:t>𝑥</a:t>
                </a:r>
                <a:r>
                  <a:rPr lang="en-US" b="0" i="0" baseline="0">
                    <a:latin typeface="Cambria Math" panose="02040503050406030204" pitchFamily="18" charset="0"/>
                  </a:rPr>
                  <a:t>)</a:t>
                </a:r>
                <a:r>
                  <a:rPr lang="en-US" b="0" i="0" baseline="0">
                    <a:latin typeface="Cambria Math" charset="0"/>
                  </a:rPr>
                  <a:t>  𝑑𝑥</a:t>
                </a:r>
                <a:r>
                  <a:rPr lang="en-US" b="0" i="0" baseline="0">
                    <a:latin typeface="Cambria Math" panose="02040503050406030204" pitchFamily="18" charset="0"/>
                  </a:rPr>
                  <a:t>〗</a:t>
                </a:r>
                <a:r>
                  <a:rPr lang="en-US"/>
                  <a:t> is a function of </a:t>
                </a:r>
                <a:r>
                  <a:rPr lang="en-US" b="0" i="0">
                    <a:latin typeface="Cambria Math" charset="0"/>
                  </a:rPr>
                  <a:t>𝑓</a:t>
                </a:r>
                <a:r>
                  <a:rPr lang="en-US"/>
                  <a:t>, not </a:t>
                </a:r>
                <a:r>
                  <a:rPr lang="en-US" b="0" i="0">
                    <a:latin typeface="Cambria Math" charset="0"/>
                  </a:rPr>
                  <a:t>𝑥</a:t>
                </a:r>
                <a:endParaRPr lang="en-US"/>
              </a:p>
            </p:txBody>
          </p:sp>
        </mc:Fallback>
      </mc:AlternateContent>
      <p:sp>
        <p:nvSpPr>
          <p:cNvPr id="4" name="Slide Number Placeholder 3"/>
          <p:cNvSpPr>
            <a:spLocks noGrp="1"/>
          </p:cNvSpPr>
          <p:nvPr>
            <p:ph type="sldNum" sz="quarter" idx="10"/>
          </p:nvPr>
        </p:nvSpPr>
        <p:spPr/>
        <p:txBody>
          <a:bodyPr/>
          <a:lstStyle/>
          <a:p>
            <a:fld id="{B8866684-5957-C74F-B15A-C287ACF66757}" type="slidenum">
              <a:rPr lang="en-US" smtClean="0"/>
              <a:t>24</a:t>
            </a:fld>
            <a:endParaRPr lang="en-US"/>
          </a:p>
        </p:txBody>
      </p:sp>
    </p:spTree>
    <p:extLst>
      <p:ext uri="{BB962C8B-B14F-4D97-AF65-F5344CB8AC3E}">
        <p14:creationId xmlns:p14="http://schemas.microsoft.com/office/powerpoint/2010/main" val="175909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3A2258-46DA-9644-AF5B-1A8E4232EF1A}"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52197D-EEBB-B544-90E9-83DA3A655612}" type="slidenum">
              <a:rPr lang="en-US" smtClean="0"/>
              <a:t>‹#›</a:t>
            </a:fld>
            <a:endParaRPr lang="en-US"/>
          </a:p>
        </p:txBody>
      </p:sp>
    </p:spTree>
    <p:extLst>
      <p:ext uri="{BB962C8B-B14F-4D97-AF65-F5344CB8AC3E}">
        <p14:creationId xmlns:p14="http://schemas.microsoft.com/office/powerpoint/2010/main" val="1958235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3A2258-46DA-9644-AF5B-1A8E4232EF1A}"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52197D-EEBB-B544-90E9-83DA3A655612}" type="slidenum">
              <a:rPr lang="en-US" smtClean="0"/>
              <a:t>‹#›</a:t>
            </a:fld>
            <a:endParaRPr lang="en-US"/>
          </a:p>
        </p:txBody>
      </p:sp>
    </p:spTree>
    <p:extLst>
      <p:ext uri="{BB962C8B-B14F-4D97-AF65-F5344CB8AC3E}">
        <p14:creationId xmlns:p14="http://schemas.microsoft.com/office/powerpoint/2010/main" val="1146426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3A2258-46DA-9644-AF5B-1A8E4232EF1A}"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52197D-EEBB-B544-90E9-83DA3A655612}" type="slidenum">
              <a:rPr lang="en-US" smtClean="0"/>
              <a:t>‹#›</a:t>
            </a:fld>
            <a:endParaRPr lang="en-US"/>
          </a:p>
        </p:txBody>
      </p:sp>
    </p:spTree>
    <p:extLst>
      <p:ext uri="{BB962C8B-B14F-4D97-AF65-F5344CB8AC3E}">
        <p14:creationId xmlns:p14="http://schemas.microsoft.com/office/powerpoint/2010/main" val="763072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3A2258-46DA-9644-AF5B-1A8E4232EF1A}"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52197D-EEBB-B544-90E9-83DA3A655612}" type="slidenum">
              <a:rPr lang="en-US" smtClean="0"/>
              <a:t>‹#›</a:t>
            </a:fld>
            <a:endParaRPr lang="en-US"/>
          </a:p>
        </p:txBody>
      </p:sp>
    </p:spTree>
    <p:extLst>
      <p:ext uri="{BB962C8B-B14F-4D97-AF65-F5344CB8AC3E}">
        <p14:creationId xmlns:p14="http://schemas.microsoft.com/office/powerpoint/2010/main" val="188283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3A2258-46DA-9644-AF5B-1A8E4232EF1A}"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52197D-EEBB-B544-90E9-83DA3A655612}" type="slidenum">
              <a:rPr lang="en-US" smtClean="0"/>
              <a:t>‹#›</a:t>
            </a:fld>
            <a:endParaRPr lang="en-US"/>
          </a:p>
        </p:txBody>
      </p:sp>
    </p:spTree>
    <p:extLst>
      <p:ext uri="{BB962C8B-B14F-4D97-AF65-F5344CB8AC3E}">
        <p14:creationId xmlns:p14="http://schemas.microsoft.com/office/powerpoint/2010/main" val="1703383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3A2258-46DA-9644-AF5B-1A8E4232EF1A}" type="datetimeFigureOut">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52197D-EEBB-B544-90E9-83DA3A655612}" type="slidenum">
              <a:rPr lang="en-US" smtClean="0"/>
              <a:t>‹#›</a:t>
            </a:fld>
            <a:endParaRPr lang="en-US"/>
          </a:p>
        </p:txBody>
      </p:sp>
    </p:spTree>
    <p:extLst>
      <p:ext uri="{BB962C8B-B14F-4D97-AF65-F5344CB8AC3E}">
        <p14:creationId xmlns:p14="http://schemas.microsoft.com/office/powerpoint/2010/main" val="656809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3A2258-46DA-9644-AF5B-1A8E4232EF1A}" type="datetimeFigureOut">
              <a:rPr lang="en-US" smtClean="0"/>
              <a:t>4/24/17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52197D-EEBB-B544-90E9-83DA3A655612}" type="slidenum">
              <a:rPr lang="en-US" smtClean="0"/>
              <a:t>‹#›</a:t>
            </a:fld>
            <a:endParaRPr lang="en-US"/>
          </a:p>
        </p:txBody>
      </p:sp>
    </p:spTree>
    <p:extLst>
      <p:ext uri="{BB962C8B-B14F-4D97-AF65-F5344CB8AC3E}">
        <p14:creationId xmlns:p14="http://schemas.microsoft.com/office/powerpoint/2010/main" val="936144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3A2258-46DA-9644-AF5B-1A8E4232EF1A}" type="datetimeFigureOut">
              <a:rPr lang="en-US" smtClean="0"/>
              <a:t>4/24/17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52197D-EEBB-B544-90E9-83DA3A655612}" type="slidenum">
              <a:rPr lang="en-US" smtClean="0"/>
              <a:t>‹#›</a:t>
            </a:fld>
            <a:endParaRPr lang="en-US"/>
          </a:p>
        </p:txBody>
      </p:sp>
    </p:spTree>
    <p:extLst>
      <p:ext uri="{BB962C8B-B14F-4D97-AF65-F5344CB8AC3E}">
        <p14:creationId xmlns:p14="http://schemas.microsoft.com/office/powerpoint/2010/main" val="1315900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3A2258-46DA-9644-AF5B-1A8E4232EF1A}" type="datetimeFigureOut">
              <a:rPr lang="en-US" smtClean="0"/>
              <a:t>4/24/17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52197D-EEBB-B544-90E9-83DA3A655612}" type="slidenum">
              <a:rPr lang="en-US" smtClean="0"/>
              <a:t>‹#›</a:t>
            </a:fld>
            <a:endParaRPr lang="en-US"/>
          </a:p>
        </p:txBody>
      </p:sp>
    </p:spTree>
    <p:extLst>
      <p:ext uri="{BB962C8B-B14F-4D97-AF65-F5344CB8AC3E}">
        <p14:creationId xmlns:p14="http://schemas.microsoft.com/office/powerpoint/2010/main" val="1561190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3A2258-46DA-9644-AF5B-1A8E4232EF1A}" type="datetimeFigureOut">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52197D-EEBB-B544-90E9-83DA3A655612}" type="slidenum">
              <a:rPr lang="en-US" smtClean="0"/>
              <a:t>‹#›</a:t>
            </a:fld>
            <a:endParaRPr lang="en-US"/>
          </a:p>
        </p:txBody>
      </p:sp>
    </p:spTree>
    <p:extLst>
      <p:ext uri="{BB962C8B-B14F-4D97-AF65-F5344CB8AC3E}">
        <p14:creationId xmlns:p14="http://schemas.microsoft.com/office/powerpoint/2010/main" val="979601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3A2258-46DA-9644-AF5B-1A8E4232EF1A}" type="datetimeFigureOut">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52197D-EEBB-B544-90E9-83DA3A655612}" type="slidenum">
              <a:rPr lang="en-US" smtClean="0"/>
              <a:t>‹#›</a:t>
            </a:fld>
            <a:endParaRPr lang="en-US"/>
          </a:p>
        </p:txBody>
      </p:sp>
    </p:spTree>
    <p:extLst>
      <p:ext uri="{BB962C8B-B14F-4D97-AF65-F5344CB8AC3E}">
        <p14:creationId xmlns:p14="http://schemas.microsoft.com/office/powerpoint/2010/main" val="1557495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A2258-46DA-9644-AF5B-1A8E4232EF1A}" type="datetimeFigureOut">
              <a:rPr lang="en-US" smtClean="0"/>
              <a:t>4/24/17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2197D-EEBB-B544-90E9-83DA3A655612}" type="slidenum">
              <a:rPr lang="en-US" smtClean="0"/>
              <a:t>‹#›</a:t>
            </a:fld>
            <a:endParaRPr lang="en-US"/>
          </a:p>
        </p:txBody>
      </p:sp>
    </p:spTree>
    <p:extLst>
      <p:ext uri="{BB962C8B-B14F-4D97-AF65-F5344CB8AC3E}">
        <p14:creationId xmlns:p14="http://schemas.microsoft.com/office/powerpoint/2010/main" val="1524322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phillipi/pix2pix" TargetMode="External"/><Relationship Id="rId4" Type="http://schemas.openxmlformats.org/officeDocument/2006/relationships/hyperlink" Target="https://arxiv.org/pdf/1611.07004v1.pdf" TargetMode="External"/><Relationship Id="rId5" Type="http://schemas.openxmlformats.org/officeDocument/2006/relationships/hyperlink" Target="https://affinelayer.com/pixsrv/"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hyperlink" Target="https://arxiv.org/pdf/1505.04597.pdf"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hyperlink" Target="https://www.slideshare.net/xavigiro/imagetoimage-translation-with-conditional-adversarial-nets-upc-reading-group?from_action=save" TargetMode="External"/><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hyperlink" Target="http://citeseerx.ist.psu.edu/viewdoc/download?doi=10.1.1.713.6976&amp;rep=rep1&amp;type=pdf" TargetMode="External"/><Relationship Id="rId4" Type="http://schemas.openxmlformats.org/officeDocument/2006/relationships/hyperlink" Target="https://arxiv.org/pdf/1409.0575.pdf" TargetMode="External"/><Relationship Id="rId5" Type="http://schemas.openxmlformats.org/officeDocument/2006/relationships/hyperlink" Target="https://arxiv.org/pdf/1609.03552.pdf" TargetMode="External"/><Relationship Id="rId6" Type="http://schemas.openxmlformats.org/officeDocument/2006/relationships/hyperlink" Target="http://www.cv-foundation.org/openaccess/content_cvpr_2014/papers/Yu_Fine-Grained_Visual_Comparisons_2014_CVPR_paper.pdf" TargetMode="External"/><Relationship Id="rId7" Type="http://schemas.openxmlformats.org/officeDocument/2006/relationships/hyperlink" Target="http://www.cv-foundation.org/openaccess/content_iccv_2015/papers/Xie_Holistically-Nested_Edge_Detection_ICCV_2015_paper.pdf" TargetMode="External"/><Relationship Id="rId8" Type="http://schemas.openxmlformats.org/officeDocument/2006/relationships/hyperlink" Target="https://www.researchgate.net/profile/Mathias_Eitz/publication/254461838_How_Do_Humans_Sketch_Objects/links/54ef92950cf2495330e27bea.pdf" TargetMode="External"/><Relationship Id="rId9" Type="http://schemas.openxmlformats.org/officeDocument/2006/relationships/hyperlink" Target="https://pdfs.semanticscholar.org/fe8e/5a6cc6af58666c0a7bfd2fcb2e4b578b87aa.pdf" TargetMode="External"/><Relationship Id="rId1" Type="http://schemas.openxmlformats.org/officeDocument/2006/relationships/slideLayout" Target="../slideLayouts/slideLayout2.xml"/><Relationship Id="rId2" Type="http://schemas.openxmlformats.org/officeDocument/2006/relationships/hyperlink" Target="http://www.cv-foundation.org/openaccess/content_cvpr_2016/papers/Cordts_The_Cityscapes_Dataset_CVPR_2016_paper.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phillipi.github.io/pix2pi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work.caltech.edu/slides/slides01.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tiff"/><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5.em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Riemannian_manifold" TargetMode="Externa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16.tiff"/></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7.gif"/><Relationship Id="rId5" Type="http://schemas.openxmlformats.org/officeDocument/2006/relationships/image" Target="../media/image19.png"/><Relationship Id="rId6" Type="http://schemas.openxmlformats.org/officeDocument/2006/relationships/hyperlink" Target="https://people.eecs.berkeley.edu/~efros/courses/AP06/presentations/ThompsonDimensionalityReduction.pdf" TargetMode="External"/><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junyanz/CycleGAN" TargetMode="Externa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1" Type="http://schemas.openxmlformats.org/officeDocument/2006/relationships/hyperlink" Target="NULL" TargetMode="External"/><Relationship Id="rId12"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8" Type="http://schemas.openxmlformats.org/officeDocument/2006/relationships/hyperlink" Target="NULL" TargetMode="External"/><Relationship Id="rId9" Type="http://schemas.openxmlformats.org/officeDocument/2006/relationships/hyperlink" Target="NULL" TargetMode="External"/><Relationship Id="rId10" Type="http://schemas.openxmlformats.org/officeDocument/2006/relationships/hyperlink" Target="NUL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hyperlink" Target="https://github.com/phillipi/pix2pix" TargetMode="External"/><Relationship Id="rId5" Type="http://schemas.openxmlformats.org/officeDocument/2006/relationships/hyperlink" Target="https://affinelayer.com/pixsrv/"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tiff"/><Relationship Id="rId6" Type="http://schemas.openxmlformats.org/officeDocument/2006/relationships/hyperlink" Target="http://www.chioka.in/differences-between-the-l1-norm-and-the-l2-norm-least-absolute-deviations-and-least-squares/" TargetMode="External"/><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a:t>Image-to-Image Translation with Conditional Adversarial Networks</a:t>
            </a:r>
          </a:p>
        </p:txBody>
      </p:sp>
      <p:sp>
        <p:nvSpPr>
          <p:cNvPr id="3" name="Subtitle 2"/>
          <p:cNvSpPr>
            <a:spLocks noGrp="1"/>
          </p:cNvSpPr>
          <p:nvPr>
            <p:ph type="subTitle" idx="1"/>
          </p:nvPr>
        </p:nvSpPr>
        <p:spPr/>
        <p:txBody>
          <a:bodyPr>
            <a:normAutofit fontScale="92500" lnSpcReduction="10000"/>
          </a:bodyPr>
          <a:lstStyle/>
          <a:p>
            <a:endParaRPr lang="en-US"/>
          </a:p>
          <a:p>
            <a:r>
              <a:rPr lang="en-US"/>
              <a:t>Phillip Isola, Jun-Yan Zhu, </a:t>
            </a:r>
            <a:r>
              <a:rPr lang="en-US" err="1"/>
              <a:t>Tinghui</a:t>
            </a:r>
            <a:r>
              <a:rPr lang="en-US"/>
              <a:t> Zhou, Alexei A. </a:t>
            </a:r>
            <a:r>
              <a:rPr lang="en-US" err="1"/>
              <a:t>Efros</a:t>
            </a:r>
            <a:r>
              <a:rPr lang="en-US"/>
              <a:t>. </a:t>
            </a:r>
            <a:r>
              <a:rPr lang="en-US" err="1"/>
              <a:t>arXiv</a:t>
            </a:r>
            <a:r>
              <a:rPr lang="en-US"/>
              <a:t>, Nov. 2016</a:t>
            </a:r>
          </a:p>
          <a:p>
            <a:r>
              <a:rPr lang="en-US"/>
              <a:t>[</a:t>
            </a:r>
            <a:r>
              <a:rPr lang="en-US">
                <a:hlinkClick r:id="rId3"/>
              </a:rPr>
              <a:t>GitHub</a:t>
            </a:r>
            <a:r>
              <a:rPr lang="en-US"/>
              <a:t>][</a:t>
            </a:r>
            <a:r>
              <a:rPr lang="en-US">
                <a:hlinkClick r:id="rId4"/>
              </a:rPr>
              <a:t>arXiv</a:t>
            </a:r>
            <a:r>
              <a:rPr lang="en-US"/>
              <a:t>][</a:t>
            </a:r>
            <a:r>
              <a:rPr lang="en-US">
                <a:hlinkClick r:id="rId5"/>
              </a:rPr>
              <a:t>Demo</a:t>
            </a:r>
            <a:r>
              <a:rPr lang="en-US"/>
              <a:t>]</a:t>
            </a:r>
          </a:p>
          <a:p>
            <a:pPr algn="r"/>
            <a:r>
              <a:rPr lang="en-US"/>
              <a:t>Presenter: Yifei Fan </a:t>
            </a:r>
          </a:p>
        </p:txBody>
      </p:sp>
    </p:spTree>
    <p:extLst>
      <p:ext uri="{BB962C8B-B14F-4D97-AF65-F5344CB8AC3E}">
        <p14:creationId xmlns:p14="http://schemas.microsoft.com/office/powerpoint/2010/main" val="1891844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Architecture of the generator</a:t>
            </a:r>
          </a:p>
        </p:txBody>
      </p:sp>
      <p:sp>
        <p:nvSpPr>
          <p:cNvPr id="3" name="Content Placeholder 2"/>
          <p:cNvSpPr>
            <a:spLocks noGrp="1"/>
          </p:cNvSpPr>
          <p:nvPr>
            <p:ph idx="1"/>
          </p:nvPr>
        </p:nvSpPr>
        <p:spPr>
          <a:xfrm>
            <a:off x="838200" y="1825625"/>
            <a:ext cx="4998720" cy="4351338"/>
          </a:xfrm>
        </p:spPr>
        <p:txBody>
          <a:bodyPr/>
          <a:lstStyle/>
          <a:p>
            <a:pPr>
              <a:lnSpc>
                <a:spcPct val="100000"/>
              </a:lnSpc>
            </a:pPr>
            <a:r>
              <a:rPr lang="en-US"/>
              <a:t>U-Net</a:t>
            </a:r>
          </a:p>
          <a:p>
            <a:pPr>
              <a:lnSpc>
                <a:spcPct val="100000"/>
              </a:lnSpc>
            </a:pPr>
            <a:r>
              <a:rPr lang="en-US"/>
              <a:t>Shuttle low-level information directly across the net</a:t>
            </a:r>
          </a:p>
        </p:txBody>
      </p:sp>
      <p:pic>
        <p:nvPicPr>
          <p:cNvPr id="4" name="Picture 3"/>
          <p:cNvPicPr>
            <a:picLocks noChangeAspect="1"/>
          </p:cNvPicPr>
          <p:nvPr/>
        </p:nvPicPr>
        <p:blipFill>
          <a:blip r:embed="rId3"/>
          <a:stretch>
            <a:fillRect/>
          </a:stretch>
        </p:blipFill>
        <p:spPr>
          <a:xfrm>
            <a:off x="5836920" y="2082006"/>
            <a:ext cx="6257402" cy="3838575"/>
          </a:xfrm>
          <a:prstGeom prst="rect">
            <a:avLst/>
          </a:prstGeom>
        </p:spPr>
      </p:pic>
      <p:pic>
        <p:nvPicPr>
          <p:cNvPr id="5" name="Picture 4"/>
          <p:cNvPicPr>
            <a:picLocks noChangeAspect="1"/>
          </p:cNvPicPr>
          <p:nvPr/>
        </p:nvPicPr>
        <p:blipFill>
          <a:blip r:embed="rId4"/>
          <a:stretch>
            <a:fillRect/>
          </a:stretch>
        </p:blipFill>
        <p:spPr>
          <a:xfrm>
            <a:off x="1096010" y="3314700"/>
            <a:ext cx="4483100" cy="2946400"/>
          </a:xfrm>
          <a:prstGeom prst="rect">
            <a:avLst/>
          </a:prstGeom>
        </p:spPr>
      </p:pic>
      <p:sp>
        <p:nvSpPr>
          <p:cNvPr id="6" name="TextBox 5"/>
          <p:cNvSpPr txBox="1"/>
          <p:nvPr/>
        </p:nvSpPr>
        <p:spPr>
          <a:xfrm>
            <a:off x="2302510" y="6311900"/>
            <a:ext cx="1710690" cy="369332"/>
          </a:xfrm>
          <a:prstGeom prst="rect">
            <a:avLst/>
          </a:prstGeom>
          <a:noFill/>
        </p:spPr>
        <p:txBody>
          <a:bodyPr wrap="square" rtlCol="0">
            <a:spAutoFit/>
          </a:bodyPr>
          <a:lstStyle/>
          <a:p>
            <a:r>
              <a:rPr lang="en-US"/>
              <a:t>U-Net from [</a:t>
            </a:r>
            <a:r>
              <a:rPr lang="en-US">
                <a:hlinkClick r:id="rId5"/>
              </a:rPr>
              <a:t>34</a:t>
            </a:r>
            <a:r>
              <a:rPr lang="en-US"/>
              <a:t>]</a:t>
            </a:r>
          </a:p>
        </p:txBody>
      </p:sp>
    </p:spTree>
    <p:extLst>
      <p:ext uri="{BB962C8B-B14F-4D97-AF65-F5344CB8AC3E}">
        <p14:creationId xmlns:p14="http://schemas.microsoft.com/office/powerpoint/2010/main" val="2143190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PatchGAN</a:t>
            </a:r>
            <a:endParaRPr lang="en-US"/>
          </a:p>
        </p:txBody>
      </p:sp>
      <p:pic>
        <p:nvPicPr>
          <p:cNvPr id="4" name="Content Placeholder 3"/>
          <p:cNvPicPr>
            <a:picLocks noGrp="1" noChangeAspect="1"/>
          </p:cNvPicPr>
          <p:nvPr>
            <p:ph idx="1"/>
          </p:nvPr>
        </p:nvPicPr>
        <p:blipFill>
          <a:blip r:embed="rId3"/>
          <a:stretch>
            <a:fillRect/>
          </a:stretch>
        </p:blipFill>
        <p:spPr>
          <a:xfrm>
            <a:off x="1778000" y="1690688"/>
            <a:ext cx="8636000" cy="3187700"/>
          </a:xfrm>
          <a:prstGeom prst="rect">
            <a:avLst/>
          </a:prstGeom>
        </p:spPr>
      </p:pic>
      <p:sp>
        <p:nvSpPr>
          <p:cNvPr id="5" name="TextBox 4"/>
          <p:cNvSpPr txBox="1"/>
          <p:nvPr/>
        </p:nvSpPr>
        <p:spPr>
          <a:xfrm>
            <a:off x="7162800" y="5850008"/>
            <a:ext cx="4191000" cy="707886"/>
          </a:xfrm>
          <a:prstGeom prst="rect">
            <a:avLst/>
          </a:prstGeom>
          <a:noFill/>
        </p:spPr>
        <p:txBody>
          <a:bodyPr wrap="square" rtlCol="0">
            <a:spAutoFit/>
          </a:bodyPr>
          <a:lstStyle/>
          <a:p>
            <a:r>
              <a:rPr lang="en-US"/>
              <a:t>Slide by Xavier Giro: </a:t>
            </a:r>
          </a:p>
          <a:p>
            <a:r>
              <a:rPr lang="en-US" sz="1100">
                <a:hlinkClick r:id="rId4"/>
              </a:rPr>
              <a:t>https://www.slideshare.net/xavigiro/imagetoimage-translation-with-conditional-adversarial-nets-upc-reading-group?from_action=save</a:t>
            </a:r>
            <a:endParaRPr lang="en-US" sz="1100"/>
          </a:p>
        </p:txBody>
      </p:sp>
      <mc:AlternateContent xmlns:mc="http://schemas.openxmlformats.org/markup-compatibility/2006" xmlns:a14="http://schemas.microsoft.com/office/drawing/2010/main">
        <mc:Choice Requires="a14">
          <p:sp>
            <p:nvSpPr>
              <p:cNvPr id="6" name="TextBox 5"/>
              <p:cNvSpPr txBox="1"/>
              <p:nvPr/>
            </p:nvSpPr>
            <p:spPr>
              <a:xfrm>
                <a:off x="838200" y="4818956"/>
                <a:ext cx="7594600" cy="1384995"/>
              </a:xfrm>
              <a:prstGeom prst="rect">
                <a:avLst/>
              </a:prstGeom>
              <a:noFill/>
            </p:spPr>
            <p:txBody>
              <a:bodyPr wrap="square" rtlCol="0">
                <a:spAutoFit/>
              </a:bodyPr>
              <a:lstStyle/>
              <a:p>
                <a:pPr marL="285750" indent="-285750">
                  <a:buFont typeface="Arial" charset="0"/>
                  <a:buChar char="•"/>
                </a:pPr>
                <a:r>
                  <a:rPr lang="en-US" sz="2800"/>
                  <a:t>Classify if each </a:t>
                </a:r>
                <a14:m>
                  <m:oMath xmlns:m="http://schemas.openxmlformats.org/officeDocument/2006/math">
                    <m:r>
                      <a:rPr lang="en-US" sz="2800" b="0" i="1" smtClean="0">
                        <a:latin typeface="Cambria Math" charset="0"/>
                      </a:rPr>
                      <m:t>𝑁</m:t>
                    </m:r>
                    <m:r>
                      <a:rPr lang="en-US" sz="2800" b="0" i="1" smtClean="0">
                        <a:latin typeface="Cambria Math" charset="0"/>
                      </a:rPr>
                      <m:t>×</m:t>
                    </m:r>
                    <m:r>
                      <a:rPr lang="en-US" sz="2800" b="0" i="1" smtClean="0">
                        <a:latin typeface="Cambria Math" charset="0"/>
                      </a:rPr>
                      <m:t>𝑁</m:t>
                    </m:r>
                  </m:oMath>
                </a14:m>
                <a:r>
                  <a:rPr lang="en-US" sz="2800"/>
                  <a:t> patch is real or fake</a:t>
                </a:r>
              </a:p>
              <a:p>
                <a:pPr marL="285750" indent="-285750">
                  <a:buFont typeface="Arial" charset="0"/>
                  <a:buChar char="•"/>
                </a:pPr>
                <a:r>
                  <a:rPr lang="en-US" sz="2800"/>
                  <a:t>Run across the image and average all responses to provide output </a:t>
                </a:r>
                <a14:m>
                  <m:oMath xmlns:m="http://schemas.openxmlformats.org/officeDocument/2006/math">
                    <m:r>
                      <a:rPr lang="en-US" sz="2800" b="0" i="1" smtClean="0">
                        <a:latin typeface="Cambria Math" charset="0"/>
                      </a:rPr>
                      <m:t>𝐷</m:t>
                    </m:r>
                  </m:oMath>
                </a14:m>
                <a:endParaRPr lang="en-US" sz="2800"/>
              </a:p>
            </p:txBody>
          </p:sp>
        </mc:Choice>
        <mc:Fallback xmlns="">
          <p:sp>
            <p:nvSpPr>
              <p:cNvPr id="6" name="TextBox 5"/>
              <p:cNvSpPr txBox="1">
                <a:spLocks noRot="1" noChangeAspect="1" noMove="1" noResize="1" noEditPoints="1" noAdjustHandles="1" noChangeArrowheads="1" noChangeShapeType="1" noTextEdit="1"/>
              </p:cNvSpPr>
              <p:nvPr/>
            </p:nvSpPr>
            <p:spPr>
              <a:xfrm>
                <a:off x="838200" y="4818956"/>
                <a:ext cx="7594600" cy="1384995"/>
              </a:xfrm>
              <a:prstGeom prst="rect">
                <a:avLst/>
              </a:prstGeom>
              <a:blipFill>
                <a:blip r:embed="rId5"/>
                <a:stretch>
                  <a:fillRect l="-1446" t="-4405" b="-11894"/>
                </a:stretch>
              </a:blipFill>
            </p:spPr>
            <p:txBody>
              <a:bodyPr/>
              <a:lstStyle/>
              <a:p>
                <a:r>
                  <a:rPr lang="en-US">
                    <a:noFill/>
                  </a:rPr>
                  <a:t> </a:t>
                </a:r>
              </a:p>
            </p:txBody>
          </p:sp>
        </mc:Fallback>
      </mc:AlternateContent>
    </p:spTree>
    <p:extLst>
      <p:ext uri="{BB962C8B-B14F-4D97-AF65-F5344CB8AC3E}">
        <p14:creationId xmlns:p14="http://schemas.microsoft.com/office/powerpoint/2010/main" val="1973025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Experiments</a:t>
            </a:r>
          </a:p>
        </p:txBody>
      </p:sp>
      <p:sp>
        <p:nvSpPr>
          <p:cNvPr id="3" name="Content Placeholder 2"/>
          <p:cNvSpPr>
            <a:spLocks noGrp="1"/>
          </p:cNvSpPr>
          <p:nvPr>
            <p:ph idx="1"/>
          </p:nvPr>
        </p:nvSpPr>
        <p:spPr/>
        <p:txBody>
          <a:bodyPr>
            <a:normAutofit lnSpcReduction="10000"/>
          </a:bodyPr>
          <a:lstStyle/>
          <a:p>
            <a:pPr>
              <a:lnSpc>
                <a:spcPct val="100000"/>
              </a:lnSpc>
            </a:pPr>
            <a:r>
              <a:rPr lang="en-US" i="1"/>
              <a:t>Semantic </a:t>
            </a:r>
            <a:r>
              <a:rPr lang="en-US" i="1" err="1"/>
              <a:t>labels</a:t>
            </a:r>
            <a:r>
              <a:rPr lang="en-US" err="1"/>
              <a:t>↔</a:t>
            </a:r>
            <a:r>
              <a:rPr lang="en-US" i="1" err="1"/>
              <a:t>photo</a:t>
            </a:r>
            <a:r>
              <a:rPr lang="en-US"/>
              <a:t>, trained on the Cityscapes dataset [</a:t>
            </a:r>
            <a:r>
              <a:rPr lang="en-US">
                <a:hlinkClick r:id="rId2"/>
              </a:rPr>
              <a:t>4</a:t>
            </a:r>
            <a:r>
              <a:rPr lang="en-US"/>
              <a:t>]. </a:t>
            </a:r>
          </a:p>
          <a:p>
            <a:pPr>
              <a:lnSpc>
                <a:spcPct val="100000"/>
              </a:lnSpc>
            </a:pPr>
            <a:r>
              <a:rPr lang="en-US" i="1"/>
              <a:t>Architectural </a:t>
            </a:r>
            <a:r>
              <a:rPr lang="en-US" i="1" err="1"/>
              <a:t>labels</a:t>
            </a:r>
            <a:r>
              <a:rPr lang="en-US" err="1"/>
              <a:t>→</a:t>
            </a:r>
            <a:r>
              <a:rPr lang="en-US" i="1" err="1"/>
              <a:t>photo</a:t>
            </a:r>
            <a:r>
              <a:rPr lang="en-US"/>
              <a:t>, trained on the CMP Facades dataset [</a:t>
            </a:r>
            <a:r>
              <a:rPr lang="en-US">
                <a:hlinkClick r:id="rId3"/>
              </a:rPr>
              <a:t>31</a:t>
            </a:r>
            <a:r>
              <a:rPr lang="en-US"/>
              <a:t>]. </a:t>
            </a:r>
          </a:p>
          <a:p>
            <a:pPr>
              <a:lnSpc>
                <a:spcPct val="100000"/>
              </a:lnSpc>
            </a:pPr>
            <a:r>
              <a:rPr lang="en-US" i="1" err="1"/>
              <a:t>Map</a:t>
            </a:r>
            <a:r>
              <a:rPr lang="en-US" err="1"/>
              <a:t>↔</a:t>
            </a:r>
            <a:r>
              <a:rPr lang="en-US" i="1" err="1"/>
              <a:t>aerial</a:t>
            </a:r>
            <a:r>
              <a:rPr lang="en-US" i="1"/>
              <a:t> photo</a:t>
            </a:r>
            <a:r>
              <a:rPr lang="en-US"/>
              <a:t>, trained on data scraped from Google Maps. </a:t>
            </a:r>
          </a:p>
          <a:p>
            <a:pPr>
              <a:lnSpc>
                <a:spcPct val="100000"/>
              </a:lnSpc>
            </a:pPr>
            <a:r>
              <a:rPr lang="en-US" i="1" err="1"/>
              <a:t>BW</a:t>
            </a:r>
            <a:r>
              <a:rPr lang="en-US" err="1"/>
              <a:t>→</a:t>
            </a:r>
            <a:r>
              <a:rPr lang="en-US" i="1" err="1"/>
              <a:t>color</a:t>
            </a:r>
            <a:r>
              <a:rPr lang="en-US" i="1"/>
              <a:t> photos</a:t>
            </a:r>
            <a:r>
              <a:rPr lang="en-US"/>
              <a:t>, trained on [</a:t>
            </a:r>
            <a:r>
              <a:rPr lang="en-US">
                <a:hlinkClick r:id="rId4"/>
              </a:rPr>
              <a:t>35</a:t>
            </a:r>
            <a:r>
              <a:rPr lang="en-US"/>
              <a:t>].</a:t>
            </a:r>
          </a:p>
          <a:p>
            <a:pPr>
              <a:lnSpc>
                <a:spcPct val="100000"/>
              </a:lnSpc>
            </a:pPr>
            <a:r>
              <a:rPr lang="en-US" i="1" err="1"/>
              <a:t>Edges</a:t>
            </a:r>
            <a:r>
              <a:rPr lang="en-US" err="1"/>
              <a:t>→</a:t>
            </a:r>
            <a:r>
              <a:rPr lang="en-US" i="1" err="1"/>
              <a:t>photo</a:t>
            </a:r>
            <a:r>
              <a:rPr lang="en-US"/>
              <a:t>, trained on data from [</a:t>
            </a:r>
            <a:r>
              <a:rPr lang="en-US">
                <a:hlinkClick r:id="rId5"/>
              </a:rPr>
              <a:t>49</a:t>
            </a:r>
            <a:r>
              <a:rPr lang="en-US"/>
              <a:t>] and [</a:t>
            </a:r>
            <a:r>
              <a:rPr lang="en-US">
                <a:hlinkClick r:id="rId6"/>
              </a:rPr>
              <a:t>44</a:t>
            </a:r>
            <a:r>
              <a:rPr lang="en-US"/>
              <a:t>]; binary edges generated using the HED edge detector [</a:t>
            </a:r>
            <a:r>
              <a:rPr lang="en-US">
                <a:hlinkClick r:id="rId7"/>
              </a:rPr>
              <a:t>42</a:t>
            </a:r>
            <a:r>
              <a:rPr lang="en-US"/>
              <a:t>] plus </a:t>
            </a:r>
            <a:r>
              <a:rPr lang="en-US" err="1"/>
              <a:t>postprocessing</a:t>
            </a:r>
            <a:r>
              <a:rPr lang="en-US"/>
              <a:t>.</a:t>
            </a:r>
          </a:p>
          <a:p>
            <a:pPr>
              <a:lnSpc>
                <a:spcPct val="100000"/>
              </a:lnSpc>
            </a:pPr>
            <a:r>
              <a:rPr lang="en-US" i="1" err="1"/>
              <a:t>Sketch</a:t>
            </a:r>
            <a:r>
              <a:rPr lang="en-US" err="1"/>
              <a:t>→</a:t>
            </a:r>
            <a:r>
              <a:rPr lang="en-US" i="1" err="1"/>
              <a:t>photo</a:t>
            </a:r>
            <a:r>
              <a:rPr lang="en-US"/>
              <a:t>: tests </a:t>
            </a:r>
            <a:r>
              <a:rPr lang="en-US" err="1"/>
              <a:t>edges→photo</a:t>
            </a:r>
            <a:r>
              <a:rPr lang="en-US"/>
              <a:t> models on human-drawn sketches from [</a:t>
            </a:r>
            <a:r>
              <a:rPr lang="en-US">
                <a:hlinkClick r:id="rId8"/>
              </a:rPr>
              <a:t>10</a:t>
            </a:r>
            <a:r>
              <a:rPr lang="en-US"/>
              <a:t>].</a:t>
            </a:r>
          </a:p>
          <a:p>
            <a:pPr>
              <a:lnSpc>
                <a:spcPct val="100000"/>
              </a:lnSpc>
            </a:pPr>
            <a:r>
              <a:rPr lang="en-US" i="1" err="1"/>
              <a:t>Day</a:t>
            </a:r>
            <a:r>
              <a:rPr lang="en-US" err="1"/>
              <a:t>→</a:t>
            </a:r>
            <a:r>
              <a:rPr lang="en-US" i="1" err="1"/>
              <a:t>night</a:t>
            </a:r>
            <a:r>
              <a:rPr lang="en-US"/>
              <a:t>, trained on [</a:t>
            </a:r>
            <a:r>
              <a:rPr lang="en-US">
                <a:hlinkClick r:id="rId9"/>
              </a:rPr>
              <a:t>21</a:t>
            </a:r>
            <a:r>
              <a:rPr lang="en-US"/>
              <a:t>]. </a:t>
            </a:r>
          </a:p>
          <a:p>
            <a:endParaRPr lang="en-US"/>
          </a:p>
        </p:txBody>
      </p:sp>
    </p:spTree>
    <p:extLst>
      <p:ext uri="{BB962C8B-B14F-4D97-AF65-F5344CB8AC3E}">
        <p14:creationId xmlns:p14="http://schemas.microsoft.com/office/powerpoint/2010/main" val="1625211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Evaluation Metrics</a:t>
            </a:r>
          </a:p>
        </p:txBody>
      </p:sp>
      <p:sp>
        <p:nvSpPr>
          <p:cNvPr id="3" name="Content Placeholder 2"/>
          <p:cNvSpPr>
            <a:spLocks noGrp="1"/>
          </p:cNvSpPr>
          <p:nvPr>
            <p:ph idx="1"/>
          </p:nvPr>
        </p:nvSpPr>
        <p:spPr/>
        <p:txBody>
          <a:bodyPr/>
          <a:lstStyle/>
          <a:p>
            <a:pPr>
              <a:lnSpc>
                <a:spcPct val="100000"/>
              </a:lnSpc>
            </a:pPr>
            <a:r>
              <a:rPr lang="en-US"/>
              <a:t>AMT perceptual studies</a:t>
            </a:r>
          </a:p>
          <a:p>
            <a:pPr>
              <a:lnSpc>
                <a:spcPct val="100000"/>
              </a:lnSpc>
            </a:pPr>
            <a:r>
              <a:rPr lang="en-US"/>
              <a:t>FCN-score</a:t>
            </a:r>
          </a:p>
          <a:p>
            <a:pPr lvl="1">
              <a:lnSpc>
                <a:spcPct val="100000"/>
              </a:lnSpc>
            </a:pPr>
            <a:r>
              <a:rPr lang="en-US"/>
              <a:t>Use pre-trained semantic classifiers to measure the discriminability of the generated images as a pseudo-metric.</a:t>
            </a:r>
          </a:p>
          <a:p>
            <a:pPr lvl="1">
              <a:lnSpc>
                <a:spcPct val="100000"/>
              </a:lnSpc>
            </a:pPr>
            <a:r>
              <a:rPr lang="en-US"/>
              <a:t>If generated images are realistic, classifiers trained on real images will be able to classify the synthesized image correctly as well</a:t>
            </a:r>
          </a:p>
          <a:p>
            <a:pPr>
              <a:lnSpc>
                <a:spcPct val="100000"/>
              </a:lnSpc>
            </a:pPr>
            <a:r>
              <a:rPr lang="en-US"/>
              <a:t>Section 3.2 </a:t>
            </a:r>
            <a:r>
              <a:rPr lang="mr-IN"/>
              <a:t>–</a:t>
            </a:r>
            <a:r>
              <a:rPr lang="en-US"/>
              <a:t> 3.4: analysis of the performance </a:t>
            </a:r>
            <a:r>
              <a:rPr lang="en-US" err="1"/>
              <a:t>w.r.t</a:t>
            </a:r>
            <a:r>
              <a:rPr lang="en-US"/>
              <a:t>. the three improvements</a:t>
            </a:r>
          </a:p>
          <a:p>
            <a:pPr>
              <a:lnSpc>
                <a:spcPct val="100000"/>
              </a:lnSpc>
            </a:pPr>
            <a:r>
              <a:rPr lang="en-US">
                <a:hlinkClick r:id="rId3"/>
              </a:rPr>
              <a:t>Results</a:t>
            </a:r>
            <a:endParaRPr lang="en-US"/>
          </a:p>
        </p:txBody>
      </p:sp>
    </p:spTree>
    <p:extLst>
      <p:ext uri="{BB962C8B-B14F-4D97-AF65-F5344CB8AC3E}">
        <p14:creationId xmlns:p14="http://schemas.microsoft.com/office/powerpoint/2010/main" val="1504582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a:t>
            </a:r>
          </a:p>
        </p:txBody>
      </p:sp>
      <p:sp>
        <p:nvSpPr>
          <p:cNvPr id="3" name="Text Placeholder 2"/>
          <p:cNvSpPr>
            <a:spLocks noGrp="1"/>
          </p:cNvSpPr>
          <p:nvPr>
            <p:ph type="body" idx="1"/>
          </p:nvPr>
        </p:nvSpPr>
        <p:spPr/>
        <p:txBody>
          <a:bodyPr/>
          <a:lstStyle/>
          <a:p>
            <a:r>
              <a:rPr lang="en-US"/>
              <a:t>Discussion on the performance</a:t>
            </a:r>
          </a:p>
        </p:txBody>
      </p:sp>
    </p:spTree>
    <p:extLst>
      <p:ext uri="{BB962C8B-B14F-4D97-AF65-F5344CB8AC3E}">
        <p14:creationId xmlns:p14="http://schemas.microsoft.com/office/powerpoint/2010/main" val="48798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Ambiguity of Tasks</a:t>
            </a:r>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p:txBody>
              <a:bodyPr vert="horz" lIns="91440" tIns="45720" rIns="91440" bIns="45720" rtlCol="0" anchor="t">
                <a:normAutofit/>
              </a:bodyPr>
              <a:lstStyle/>
              <a:p>
                <a:endParaRPr lang="en-US" dirty="0" smtClean="0"/>
              </a:p>
              <a:p>
                <a:pPr algn="l">
                  <a:lnSpc>
                    <a:spcPct val="100000"/>
                  </a:lnSpc>
                </a:pPr>
                <a:r>
                  <a:rPr lang="en-US" dirty="0"/>
                  <a:t>“We argue that for vision problems, the goal (i.e. predicting output close to ground truth) may be less ambiguous than graphics tasks, and reconstruction losses like</a:t>
                </a:r>
                <a:r>
                  <a:rPr lang="en-US" dirty="0" smtClean="0"/>
                  <a:t> </a:t>
                </a:r>
                <a14:m>
                  <m:oMath xmlns:m="http://schemas.openxmlformats.org/officeDocument/2006/math">
                    <m:sSub>
                      <m:sSubPr>
                        <m:ctrlPr>
                          <a:rPr lang="en-US" b="0" i="1" smtClean="0">
                            <a:latin typeface="Cambria Math" charset="0"/>
                            <a:ea typeface="Cambria Math"/>
                          </a:rPr>
                        </m:ctrlPr>
                      </m:sSubPr>
                      <m:e>
                        <m:r>
                          <a:rPr lang="en-US" b="0" i="1" smtClean="0">
                            <a:latin typeface="Cambria Math" charset="0"/>
                            <a:ea typeface="Cambria Math"/>
                          </a:rPr>
                          <m:t>𝐿</m:t>
                        </m:r>
                      </m:e>
                      <m:sub>
                        <m:r>
                          <a:rPr lang="en-US" b="0" i="1" smtClean="0">
                            <a:latin typeface="Cambria Math" charset="0"/>
                            <a:ea typeface="Cambria Math"/>
                          </a:rPr>
                          <m:t>1</m:t>
                        </m:r>
                      </m:sub>
                    </m:sSub>
                  </m:oMath>
                </a14:m>
                <a:r>
                  <a:rPr lang="en-US" dirty="0" smtClean="0"/>
                  <a:t> are </a:t>
                </a:r>
                <a:r>
                  <a:rPr lang="en-US" dirty="0"/>
                  <a:t>mostly sufficient"</a:t>
                </a:r>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blipFill rotWithShape="0">
                <a:blip r:embed="rId2"/>
                <a:stretch>
                  <a:fillRect l="-1000" r="-1533" b="-7721"/>
                </a:stretch>
              </a:blipFill>
            </p:spPr>
            <p:txBody>
              <a:bodyPr/>
              <a:lstStyle/>
              <a:p>
                <a:r>
                  <a:rPr lang="en-US">
                    <a:noFill/>
                  </a:rPr>
                  <a:t> </a:t>
                </a:r>
              </a:p>
            </p:txBody>
          </p:sp>
        </mc:Fallback>
      </mc:AlternateContent>
    </p:spTree>
    <p:extLst>
      <p:ext uri="{BB962C8B-B14F-4D97-AF65-F5344CB8AC3E}">
        <p14:creationId xmlns:p14="http://schemas.microsoft.com/office/powerpoint/2010/main" val="609773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Machine Learning Framework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4961" y="1690688"/>
            <a:ext cx="8722077" cy="4823082"/>
          </a:xfrm>
        </p:spPr>
      </p:pic>
      <p:sp>
        <p:nvSpPr>
          <p:cNvPr id="3" name="TextBox 2"/>
          <p:cNvSpPr txBox="1"/>
          <p:nvPr/>
        </p:nvSpPr>
        <p:spPr>
          <a:xfrm>
            <a:off x="1722261" y="5811103"/>
            <a:ext cx="4310239" cy="738664"/>
          </a:xfrm>
          <a:prstGeom prst="rect">
            <a:avLst/>
          </a:prstGeom>
          <a:solidFill>
            <a:srgbClr val="E6F3E6"/>
          </a:solidFill>
        </p:spPr>
        <p:txBody>
          <a:bodyPr wrap="square" rtlCol="0">
            <a:spAutoFit/>
          </a:bodyPr>
          <a:lstStyle/>
          <a:p>
            <a:r>
              <a:rPr lang="en-US" sz="1200"/>
              <a:t>Slide from Professor </a:t>
            </a:r>
            <a:r>
              <a:rPr lang="en-US" sz="1200" err="1"/>
              <a:t>Yaser</a:t>
            </a:r>
            <a:r>
              <a:rPr lang="en-US" sz="1200"/>
              <a:t> Abu-Mostafa</a:t>
            </a:r>
          </a:p>
          <a:p>
            <a:r>
              <a:rPr lang="en-US" sz="1200">
                <a:hlinkClick r:id="rId3"/>
              </a:rPr>
              <a:t>http://work.caltech.edu/slides/slides01.pdf</a:t>
            </a:r>
            <a:endParaRPr lang="en-US" sz="1200"/>
          </a:p>
          <a:p>
            <a:endParaRPr lang="en-US"/>
          </a:p>
        </p:txBody>
      </p:sp>
      <p:sp>
        <p:nvSpPr>
          <p:cNvPr id="5" name="Oval 4"/>
          <p:cNvSpPr/>
          <p:nvPr/>
        </p:nvSpPr>
        <p:spPr>
          <a:xfrm>
            <a:off x="5543550" y="1928815"/>
            <a:ext cx="1071563" cy="51435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338818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function?</a:t>
            </a:r>
          </a:p>
        </p:txBody>
      </p:sp>
      <p:sp>
        <p:nvSpPr>
          <p:cNvPr id="3" name="Content Placeholder 2"/>
          <p:cNvSpPr>
            <a:spLocks noGrp="1"/>
          </p:cNvSpPr>
          <p:nvPr>
            <p:ph idx="1"/>
          </p:nvPr>
        </p:nvSpPr>
        <p:spPr>
          <a:xfrm>
            <a:off x="838200" y="1825625"/>
            <a:ext cx="5334000" cy="4351338"/>
          </a:xfrm>
        </p:spPr>
        <p:txBody>
          <a:bodyPr>
            <a:normAutofit lnSpcReduction="10000"/>
          </a:bodyPr>
          <a:lstStyle/>
          <a:p>
            <a:r>
              <a:rPr lang="en-US"/>
              <a:t>“A relation between a set of inputs and a set of permissible outputs with the property that each input is related to </a:t>
            </a:r>
            <a:r>
              <a:rPr lang="en-US" b="1" u="sng"/>
              <a:t>exactly one output</a:t>
            </a:r>
            <a:r>
              <a:rPr lang="en-US"/>
              <a:t>” (from </a:t>
            </a:r>
            <a:r>
              <a:rPr lang="en-US" err="1"/>
              <a:t>wikipedia</a:t>
            </a:r>
            <a:r>
              <a:rPr lang="en-US"/>
              <a:t>)</a:t>
            </a:r>
          </a:p>
          <a:p>
            <a:endParaRPr lang="en-US"/>
          </a:p>
          <a:p>
            <a:r>
              <a:rPr lang="en-US"/>
              <a:t>Human beings are extremely good at handling relation (Facebook, LinkedIn, etc..), </a:t>
            </a:r>
          </a:p>
          <a:p>
            <a:r>
              <a:rPr lang="en-US"/>
              <a:t>Computers (arithmetic logic units) only work with functions</a:t>
            </a:r>
          </a:p>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0" y="1825625"/>
            <a:ext cx="4376547" cy="4650740"/>
          </a:xfrm>
          <a:prstGeom prst="rect">
            <a:avLst/>
          </a:prstGeom>
        </p:spPr>
      </p:pic>
    </p:spTree>
    <p:extLst>
      <p:ext uri="{BB962C8B-B14F-4D97-AF65-F5344CB8AC3E}">
        <p14:creationId xmlns:p14="http://schemas.microsoft.com/office/powerpoint/2010/main" val="6743435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From relation to function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2117" y="2349706"/>
            <a:ext cx="10949803" cy="3619336"/>
          </a:xfrm>
        </p:spPr>
      </p:pic>
      <mc:AlternateContent xmlns:mc="http://schemas.openxmlformats.org/markup-compatibility/2006" xmlns:a14="http://schemas.microsoft.com/office/drawing/2010/main">
        <mc:Choice Requires="a14">
          <p:sp>
            <p:nvSpPr>
              <p:cNvPr id="3" name="TextBox 2"/>
              <p:cNvSpPr txBox="1"/>
              <p:nvPr/>
            </p:nvSpPr>
            <p:spPr>
              <a:xfrm>
                <a:off x="6077018" y="5969042"/>
                <a:ext cx="6021658" cy="338554"/>
              </a:xfrm>
              <a:prstGeom prst="rect">
                <a:avLst/>
              </a:prstGeom>
              <a:noFill/>
            </p:spPr>
            <p:txBody>
              <a:bodyPr wrap="square" rtlCol="0">
                <a:spAutoFit/>
              </a:bodyPr>
              <a:lstStyle/>
              <a:p>
                <a14:m>
                  <m:oMath xmlns:m="http://schemas.openxmlformats.org/officeDocument/2006/math">
                    <m:sSub>
                      <m:sSubPr>
                        <m:ctrlPr>
                          <a:rPr lang="en-US" sz="1600" b="0" i="1" smtClean="0">
                            <a:latin typeface="Cambria Math" charset="0"/>
                          </a:rPr>
                        </m:ctrlPr>
                      </m:sSubPr>
                      <m:e>
                        <m:r>
                          <a:rPr lang="en-US" sz="1600" b="0" i="1" smtClean="0">
                            <a:latin typeface="Cambria Math" charset="0"/>
                          </a:rPr>
                          <m:t>𝐹</m:t>
                        </m:r>
                      </m:e>
                      <m:sub>
                        <m:r>
                          <a:rPr lang="en-US" sz="1600" b="0" i="1" smtClean="0">
                            <a:latin typeface="Cambria Math" charset="0"/>
                          </a:rPr>
                          <m:t>1</m:t>
                        </m:r>
                      </m:sub>
                    </m:sSub>
                    <m:r>
                      <a:rPr lang="en-US" sz="1600" b="0" i="1" smtClean="0">
                        <a:latin typeface="Cambria Math" charset="0"/>
                        <a:ea typeface="Cambria Math" charset="0"/>
                        <a:cs typeface="Cambria Math" charset="0"/>
                      </a:rPr>
                      <m:t>∘</m:t>
                    </m:r>
                    <m:sSub>
                      <m:sSubPr>
                        <m:ctrlPr>
                          <a:rPr lang="en-US" sz="1600" b="0" i="1" smtClean="0">
                            <a:latin typeface="Cambria Math" charset="0"/>
                          </a:rPr>
                        </m:ctrlPr>
                      </m:sSubPr>
                      <m:e>
                        <m:r>
                          <a:rPr lang="en-US" sz="1600" b="0" i="1" smtClean="0">
                            <a:latin typeface="Cambria Math" charset="0"/>
                          </a:rPr>
                          <m:t>𝐺</m:t>
                        </m:r>
                      </m:e>
                      <m:sub>
                        <m:r>
                          <a:rPr lang="en-US" sz="1600" b="0" i="1" smtClean="0">
                            <a:latin typeface="Cambria Math" charset="0"/>
                          </a:rPr>
                          <m:t>1</m:t>
                        </m:r>
                      </m:sub>
                    </m:sSub>
                    <m:r>
                      <a:rPr lang="en-US" sz="1600" b="0" i="1" smtClean="0">
                        <a:latin typeface="Cambria Math" charset="0"/>
                      </a:rPr>
                      <m:t>(</m:t>
                    </m:r>
                    <m:r>
                      <a:rPr lang="en-US" sz="1600" b="0" i="1" smtClean="0">
                        <a:latin typeface="Cambria Math" charset="0"/>
                      </a:rPr>
                      <m:t>𝑝</m:t>
                    </m:r>
                    <m:r>
                      <a:rPr lang="en-US" sz="1600" b="0" i="1" smtClean="0">
                        <a:latin typeface="Cambria Math" charset="0"/>
                      </a:rPr>
                      <m:t>)</m:t>
                    </m:r>
                  </m:oMath>
                </a14:m>
                <a:r>
                  <a:rPr lang="en-US" sz="1600"/>
                  <a:t>: find the fruit that starts with the same letter as your name</a:t>
                </a:r>
              </a:p>
            </p:txBody>
          </p:sp>
        </mc:Choice>
        <mc:Fallback xmlns="">
          <p:sp>
            <p:nvSpPr>
              <p:cNvPr id="3" name="TextBox 2"/>
              <p:cNvSpPr txBox="1">
                <a:spLocks noRot="1" noChangeAspect="1" noMove="1" noResize="1" noEditPoints="1" noAdjustHandles="1" noChangeArrowheads="1" noChangeShapeType="1" noTextEdit="1"/>
              </p:cNvSpPr>
              <p:nvPr/>
            </p:nvSpPr>
            <p:spPr>
              <a:xfrm>
                <a:off x="6077018" y="5969042"/>
                <a:ext cx="6021658" cy="338554"/>
              </a:xfrm>
              <a:prstGeom prst="rect">
                <a:avLst/>
              </a:prstGeom>
              <a:blipFill>
                <a:blip r:embed="rId4"/>
                <a:stretch>
                  <a:fillRect t="-5357" b="-21429"/>
                </a:stretch>
              </a:blipFill>
            </p:spPr>
            <p:txBody>
              <a:bodyPr/>
              <a:lstStyle/>
              <a:p>
                <a:r>
                  <a:rPr lang="en-US">
                    <a:noFill/>
                  </a:rPr>
                  <a:t> </a:t>
                </a:r>
              </a:p>
            </p:txBody>
          </p:sp>
        </mc:Fallback>
      </mc:AlternateContent>
    </p:spTree>
    <p:extLst>
      <p:ext uri="{BB962C8B-B14F-4D97-AF65-F5344CB8AC3E}">
        <p14:creationId xmlns:p14="http://schemas.microsoft.com/office/powerpoint/2010/main" val="1420066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Ambiguity measurement</a:t>
            </a:r>
          </a:p>
        </p:txBody>
      </p:sp>
      <p:sp>
        <p:nvSpPr>
          <p:cNvPr id="3" name="Content Placeholder 2"/>
          <p:cNvSpPr>
            <a:spLocks noGrp="1"/>
          </p:cNvSpPr>
          <p:nvPr>
            <p:ph idx="1"/>
          </p:nvPr>
        </p:nvSpPr>
        <p:spPr/>
        <p:txBody>
          <a:bodyPr/>
          <a:lstStyle/>
          <a:p>
            <a:r>
              <a:rPr lang="en-US"/>
              <a:t>Measures the dissimilarity between the problem/task and a mathematic function, </a:t>
            </a:r>
            <a:r>
              <a:rPr lang="en-US" err="1"/>
              <a:t>w.r.t</a:t>
            </a:r>
            <a:r>
              <a:rPr lang="en-US"/>
              <a:t>. the uniqueness of your output for a given input. </a:t>
            </a:r>
          </a:p>
          <a:p>
            <a:r>
              <a:rPr lang="en-US"/>
              <a:t>Tasks with lower ambiguity tend to work better.   </a:t>
            </a:r>
          </a:p>
        </p:txBody>
      </p:sp>
      <p:sp>
        <p:nvSpPr>
          <p:cNvPr id="10" name="TextBox 9"/>
          <p:cNvSpPr txBox="1"/>
          <p:nvPr/>
        </p:nvSpPr>
        <p:spPr>
          <a:xfrm>
            <a:off x="9381281" y="6199573"/>
            <a:ext cx="1494264" cy="369332"/>
          </a:xfrm>
          <a:prstGeom prst="rect">
            <a:avLst/>
          </a:prstGeom>
          <a:noFill/>
        </p:spPr>
        <p:txBody>
          <a:bodyPr wrap="square" rtlCol="0">
            <a:spAutoFit/>
          </a:bodyPr>
          <a:lstStyle/>
          <a:p>
            <a:r>
              <a:rPr lang="en-US"/>
              <a:t>Ambiguity</a:t>
            </a:r>
          </a:p>
        </p:txBody>
      </p:sp>
      <p:sp>
        <p:nvSpPr>
          <p:cNvPr id="12" name="TextBox 11"/>
          <p:cNvSpPr txBox="1"/>
          <p:nvPr/>
        </p:nvSpPr>
        <p:spPr>
          <a:xfrm>
            <a:off x="682398" y="3804347"/>
            <a:ext cx="1486826" cy="369332"/>
          </a:xfrm>
          <a:prstGeom prst="rect">
            <a:avLst/>
          </a:prstGeom>
          <a:noFill/>
        </p:spPr>
        <p:txBody>
          <a:bodyPr wrap="square" rtlCol="0">
            <a:spAutoFit/>
          </a:bodyPr>
          <a:lstStyle/>
          <a:p>
            <a:r>
              <a:rPr lang="en-US"/>
              <a:t>Performance</a:t>
            </a:r>
          </a:p>
        </p:txBody>
      </p:sp>
      <p:sp>
        <p:nvSpPr>
          <p:cNvPr id="14" name="TextBox 13"/>
          <p:cNvSpPr txBox="1"/>
          <p:nvPr/>
        </p:nvSpPr>
        <p:spPr>
          <a:xfrm>
            <a:off x="2374596" y="3814786"/>
            <a:ext cx="1761892" cy="400110"/>
          </a:xfrm>
          <a:prstGeom prst="rect">
            <a:avLst/>
          </a:prstGeom>
          <a:noFill/>
        </p:spPr>
        <p:txBody>
          <a:bodyPr wrap="square" rtlCol="0">
            <a:spAutoFit/>
          </a:bodyPr>
          <a:lstStyle/>
          <a:p>
            <a:r>
              <a:rPr lang="en-US" sz="2000"/>
              <a:t>classification</a:t>
            </a:r>
          </a:p>
        </p:txBody>
      </p:sp>
      <p:sp>
        <p:nvSpPr>
          <p:cNvPr id="15" name="TextBox 14"/>
          <p:cNvSpPr txBox="1"/>
          <p:nvPr/>
        </p:nvSpPr>
        <p:spPr>
          <a:xfrm>
            <a:off x="3824254" y="4312024"/>
            <a:ext cx="1297258" cy="400110"/>
          </a:xfrm>
          <a:prstGeom prst="rect">
            <a:avLst/>
          </a:prstGeom>
          <a:noFill/>
        </p:spPr>
        <p:txBody>
          <a:bodyPr wrap="square" rtlCol="0">
            <a:spAutoFit/>
          </a:bodyPr>
          <a:lstStyle/>
          <a:p>
            <a:r>
              <a:rPr lang="en-US" sz="2000"/>
              <a:t>detection</a:t>
            </a:r>
          </a:p>
        </p:txBody>
      </p:sp>
      <p:sp>
        <p:nvSpPr>
          <p:cNvPr id="16" name="Oval 15"/>
          <p:cNvSpPr/>
          <p:nvPr/>
        </p:nvSpPr>
        <p:spPr>
          <a:xfrm>
            <a:off x="2204247" y="3609214"/>
            <a:ext cx="3078954" cy="1427357"/>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Box 16"/>
          <p:cNvSpPr txBox="1"/>
          <p:nvPr/>
        </p:nvSpPr>
        <p:spPr>
          <a:xfrm>
            <a:off x="2784576" y="4075892"/>
            <a:ext cx="1609490" cy="400110"/>
          </a:xfrm>
          <a:prstGeom prst="rect">
            <a:avLst/>
          </a:prstGeom>
          <a:noFill/>
        </p:spPr>
        <p:txBody>
          <a:bodyPr wrap="square" rtlCol="0">
            <a:spAutoFit/>
          </a:bodyPr>
          <a:lstStyle/>
          <a:p>
            <a:r>
              <a:rPr lang="en-US" sz="2000"/>
              <a:t>segmentation</a:t>
            </a:r>
          </a:p>
        </p:txBody>
      </p:sp>
      <p:sp>
        <p:nvSpPr>
          <p:cNvPr id="18" name="TextBox 17"/>
          <p:cNvSpPr txBox="1"/>
          <p:nvPr/>
        </p:nvSpPr>
        <p:spPr>
          <a:xfrm>
            <a:off x="8352889" y="5668284"/>
            <a:ext cx="1825854" cy="400110"/>
          </a:xfrm>
          <a:prstGeom prst="rect">
            <a:avLst/>
          </a:prstGeom>
          <a:noFill/>
        </p:spPr>
        <p:txBody>
          <a:bodyPr wrap="square" rtlCol="0">
            <a:spAutoFit/>
          </a:bodyPr>
          <a:lstStyle/>
          <a:p>
            <a:r>
              <a:rPr lang="en-US" sz="2000"/>
              <a:t>generative task</a:t>
            </a:r>
          </a:p>
        </p:txBody>
      </p:sp>
      <p:sp>
        <p:nvSpPr>
          <p:cNvPr id="19" name="TextBox 18"/>
          <p:cNvSpPr txBox="1"/>
          <p:nvPr/>
        </p:nvSpPr>
        <p:spPr>
          <a:xfrm>
            <a:off x="7071029" y="5081115"/>
            <a:ext cx="2051641" cy="400110"/>
          </a:xfrm>
          <a:prstGeom prst="rect">
            <a:avLst/>
          </a:prstGeom>
          <a:noFill/>
        </p:spPr>
        <p:txBody>
          <a:bodyPr wrap="square" rtlCol="0">
            <a:spAutoFit/>
          </a:bodyPr>
          <a:lstStyle/>
          <a:p>
            <a:r>
              <a:rPr lang="en-US" sz="2000"/>
              <a:t>Image translation</a:t>
            </a:r>
          </a:p>
        </p:txBody>
      </p:sp>
      <p:sp>
        <p:nvSpPr>
          <p:cNvPr id="21" name="TextBox 20"/>
          <p:cNvSpPr txBox="1"/>
          <p:nvPr/>
        </p:nvSpPr>
        <p:spPr>
          <a:xfrm>
            <a:off x="7869081" y="5374700"/>
            <a:ext cx="2309662" cy="400110"/>
          </a:xfrm>
          <a:prstGeom prst="rect">
            <a:avLst/>
          </a:prstGeom>
          <a:noFill/>
        </p:spPr>
        <p:txBody>
          <a:bodyPr wrap="square" rtlCol="0">
            <a:spAutoFit/>
          </a:bodyPr>
          <a:lstStyle/>
          <a:p>
            <a:r>
              <a:rPr lang="en-US" sz="2000"/>
              <a:t>cross modality</a:t>
            </a:r>
          </a:p>
        </p:txBody>
      </p:sp>
      <p:sp>
        <p:nvSpPr>
          <p:cNvPr id="22" name="Oval 21"/>
          <p:cNvSpPr/>
          <p:nvPr/>
        </p:nvSpPr>
        <p:spPr>
          <a:xfrm>
            <a:off x="6649248" y="4894056"/>
            <a:ext cx="3814633" cy="129421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3" name="Group 12"/>
          <p:cNvGrpSpPr/>
          <p:nvPr/>
        </p:nvGrpSpPr>
        <p:grpSpPr>
          <a:xfrm>
            <a:off x="2159000" y="3695700"/>
            <a:ext cx="8304881" cy="2503874"/>
            <a:chOff x="2209800" y="3379008"/>
            <a:chExt cx="8304881" cy="2503874"/>
          </a:xfrm>
        </p:grpSpPr>
        <p:cxnSp>
          <p:nvCxnSpPr>
            <p:cNvPr id="5" name="Straight Arrow Connector 4"/>
            <p:cNvCxnSpPr/>
            <p:nvPr/>
          </p:nvCxnSpPr>
          <p:spPr>
            <a:xfrm>
              <a:off x="2220024" y="5882881"/>
              <a:ext cx="82946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V="1">
              <a:off x="2209800" y="3379008"/>
              <a:ext cx="0" cy="25038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100674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sz="3600"/>
              <a:t>WHAT</a:t>
            </a:r>
            <a:r>
              <a:rPr lang="en-US"/>
              <a:t> </a:t>
            </a:r>
          </a:p>
          <a:p>
            <a:pPr lvl="1"/>
            <a:r>
              <a:rPr lang="en-US"/>
              <a:t>is the research problem?</a:t>
            </a:r>
          </a:p>
          <a:p>
            <a:r>
              <a:rPr lang="en-US" sz="3600"/>
              <a:t>HOW</a:t>
            </a:r>
            <a:r>
              <a:rPr lang="en-US"/>
              <a:t> </a:t>
            </a:r>
          </a:p>
          <a:p>
            <a:pPr lvl="1"/>
            <a:r>
              <a:rPr lang="en-US"/>
              <a:t>did they manage to handle the task?</a:t>
            </a:r>
          </a:p>
          <a:p>
            <a:pPr lvl="1"/>
            <a:r>
              <a:rPr lang="en-US"/>
              <a:t>experiments and evaluations</a:t>
            </a:r>
          </a:p>
          <a:p>
            <a:r>
              <a:rPr lang="en-US" sz="3600"/>
              <a:t>WHY</a:t>
            </a:r>
            <a:r>
              <a:rPr lang="en-US"/>
              <a:t> </a:t>
            </a:r>
          </a:p>
          <a:p>
            <a:pPr lvl="1"/>
            <a:r>
              <a:rPr lang="en-US"/>
              <a:t>explanation on the performance</a:t>
            </a:r>
          </a:p>
          <a:p>
            <a:endParaRPr lang="en-US"/>
          </a:p>
        </p:txBody>
      </p:sp>
    </p:spTree>
    <p:extLst>
      <p:ext uri="{BB962C8B-B14F-4D97-AF65-F5344CB8AC3E}">
        <p14:creationId xmlns:p14="http://schemas.microsoft.com/office/powerpoint/2010/main" val="8515601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040330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2"/>
          <a:srcRect t="774" r="2" b="3995"/>
          <a:stretch/>
        </p:blipFill>
        <p:spPr>
          <a:xfrm>
            <a:off x="7350701" y="1734340"/>
            <a:ext cx="4396022" cy="4489479"/>
          </a:xfrm>
          <a:prstGeom prst="rect">
            <a:avLst/>
          </a:prstGeom>
          <a:effectLst/>
        </p:spPr>
      </p:pic>
      <p:sp>
        <p:nvSpPr>
          <p:cNvPr id="2" name="Title 1"/>
          <p:cNvSpPr>
            <a:spLocks noGrp="1"/>
          </p:cNvSpPr>
          <p:nvPr>
            <p:ph type="title"/>
          </p:nvPr>
        </p:nvSpPr>
        <p:spPr>
          <a:xfrm>
            <a:off x="648929" y="629266"/>
            <a:ext cx="5127031" cy="1676603"/>
          </a:xfrm>
        </p:spPr>
        <p:txBody>
          <a:bodyPr>
            <a:normAutofit/>
          </a:bodyPr>
          <a:lstStyle/>
          <a:p>
            <a:r>
              <a:rPr lang="en-US"/>
              <a:t>Gradient Descent</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648930" y="2438400"/>
                <a:ext cx="6398641" cy="3785419"/>
              </a:xfrm>
            </p:spPr>
            <p:txBody>
              <a:bodyPr>
                <a:normAutofit fontScale="92500" lnSpcReduction="20000"/>
              </a:bodyPr>
              <a:lstStyle/>
              <a:p>
                <a:pPr>
                  <a:lnSpc>
                    <a:spcPct val="110000"/>
                  </a:lnSpc>
                </a:pPr>
                <a:r>
                  <a:rPr lang="en-US"/>
                  <a:t>If </a:t>
                </a:r>
                <a14:m>
                  <m:oMath xmlns:m="http://schemas.openxmlformats.org/officeDocument/2006/math">
                    <m:r>
                      <a:rPr lang="en-US" b="0" i="1" smtClean="0">
                        <a:latin typeface="Cambria Math" charset="0"/>
                      </a:rPr>
                      <m:t>𝑓</m:t>
                    </m:r>
                    <m:r>
                      <a:rPr lang="en-US" b="0" i="1" smtClean="0">
                        <a:latin typeface="Cambria Math" charset="0"/>
                      </a:rPr>
                      <m:t>(</m:t>
                    </m:r>
                    <m:r>
                      <a:rPr lang="en-US" b="1" i="0" smtClean="0">
                        <a:latin typeface="Cambria Math" charset="0"/>
                      </a:rPr>
                      <m:t>𝐱</m:t>
                    </m:r>
                    <m:r>
                      <a:rPr lang="en-US" b="1" i="1" smtClean="0">
                        <a:latin typeface="Cambria Math" charset="0"/>
                      </a:rPr>
                      <m:t>)</m:t>
                    </m:r>
                  </m:oMath>
                </a14:m>
                <a:r>
                  <a:rPr lang="en-US"/>
                  <a:t> is defined and differentiable in neighborhood of point </a:t>
                </a:r>
                <a14:m>
                  <m:oMath xmlns:m="http://schemas.openxmlformats.org/officeDocument/2006/math">
                    <m:r>
                      <a:rPr lang="en-US" b="0" i="1" smtClean="0">
                        <a:latin typeface="Cambria Math" charset="0"/>
                      </a:rPr>
                      <m:t>𝑎</m:t>
                    </m:r>
                  </m:oMath>
                </a14:m>
                <a:r>
                  <a:rPr lang="en-US"/>
                  <a:t>, then </a:t>
                </a:r>
                <a14:m>
                  <m:oMath xmlns:m="http://schemas.openxmlformats.org/officeDocument/2006/math">
                    <m:r>
                      <a:rPr lang="en-US" b="0" i="1" smtClean="0">
                        <a:latin typeface="Cambria Math" charset="0"/>
                      </a:rPr>
                      <m:t>𝑓</m:t>
                    </m:r>
                    <m:r>
                      <a:rPr lang="en-US" b="0" i="1" smtClean="0">
                        <a:latin typeface="Cambria Math" charset="0"/>
                      </a:rPr>
                      <m:t>(</m:t>
                    </m:r>
                    <m:r>
                      <a:rPr lang="en-US" b="1" i="0" smtClean="0">
                        <a:latin typeface="Cambria Math" charset="0"/>
                      </a:rPr>
                      <m:t>𝐱</m:t>
                    </m:r>
                    <m:r>
                      <a:rPr lang="en-US" b="1" i="1" smtClean="0">
                        <a:latin typeface="Cambria Math" charset="0"/>
                      </a:rPr>
                      <m:t>)</m:t>
                    </m:r>
                  </m:oMath>
                </a14:m>
                <a:r>
                  <a:rPr lang="en-US"/>
                  <a:t> decreases fastest if one goes from </a:t>
                </a:r>
                <a14:m>
                  <m:oMath xmlns:m="http://schemas.openxmlformats.org/officeDocument/2006/math">
                    <m:r>
                      <a:rPr lang="en-US" b="0" i="1" smtClean="0">
                        <a:latin typeface="Cambria Math" charset="0"/>
                      </a:rPr>
                      <m:t>𝑎</m:t>
                    </m:r>
                  </m:oMath>
                </a14:m>
                <a:r>
                  <a:rPr lang="en-US"/>
                  <a:t> in the direction of the negative gradient of </a:t>
                </a:r>
                <a14:m>
                  <m:oMath xmlns:m="http://schemas.openxmlformats.org/officeDocument/2006/math">
                    <m:r>
                      <a:rPr lang="en-US" b="0" i="1" smtClean="0">
                        <a:latin typeface="Cambria Math" charset="0"/>
                      </a:rPr>
                      <m:t>𝑓</m:t>
                    </m:r>
                  </m:oMath>
                </a14:m>
                <a:r>
                  <a:rPr lang="en-US" b="1"/>
                  <a:t> </a:t>
                </a:r>
                <a:r>
                  <a:rPr lang="en-US"/>
                  <a:t>at </a:t>
                </a:r>
                <a14:m>
                  <m:oMath xmlns:m="http://schemas.openxmlformats.org/officeDocument/2006/math">
                    <m:r>
                      <a:rPr lang="en-US" b="0" i="1" smtClean="0">
                        <a:latin typeface="Cambria Math" charset="0"/>
                      </a:rPr>
                      <m:t>𝑎</m:t>
                    </m:r>
                  </m:oMath>
                </a14:m>
                <a:r>
                  <a:rPr lang="en-US"/>
                  <a:t>, i.e. </a:t>
                </a:r>
                <a14:m>
                  <m:oMath xmlns:m="http://schemas.openxmlformats.org/officeDocument/2006/math">
                    <m:r>
                      <a:rPr lang="en-US" b="0" i="1" smtClean="0">
                        <a:latin typeface="Cambria Math" charset="0"/>
                      </a:rPr>
                      <m:t>−</m:t>
                    </m:r>
                    <m:r>
                      <a:rPr lang="en-US" b="0" i="0"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𝑎</m:t>
                    </m:r>
                    <m:r>
                      <a:rPr lang="en-US" b="0" i="1" smtClean="0">
                        <a:latin typeface="Cambria Math" charset="0"/>
                      </a:rPr>
                      <m:t>)</m:t>
                    </m:r>
                  </m:oMath>
                </a14:m>
                <a:endParaRPr lang="en-US" b="1"/>
              </a:p>
              <a:p>
                <a:pPr>
                  <a:lnSpc>
                    <a:spcPct val="110000"/>
                  </a:lnSpc>
                </a:pPr>
                <a:r>
                  <a:rPr lang="en-US"/>
                  <a:t>If </a:t>
                </a:r>
                <a14:m>
                  <m:oMath xmlns:m="http://schemas.openxmlformats.org/officeDocument/2006/math">
                    <m:sSup>
                      <m:sSupPr>
                        <m:ctrlPr>
                          <a:rPr lang="en-US" b="0" i="1" smtClean="0">
                            <a:latin typeface="Cambria Math" charset="0"/>
                          </a:rPr>
                        </m:ctrlPr>
                      </m:sSupPr>
                      <m:e>
                        <m:r>
                          <a:rPr lang="en-US" b="0" i="1" smtClean="0">
                            <a:latin typeface="Cambria Math" charset="0"/>
                          </a:rPr>
                          <m:t>𝑎</m:t>
                        </m:r>
                      </m:e>
                      <m:sup>
                        <m:r>
                          <a:rPr lang="en-US" b="0" i="1" smtClean="0">
                            <a:latin typeface="Cambria Math" charset="0"/>
                          </a:rPr>
                          <m:t>𝑛</m:t>
                        </m:r>
                        <m:r>
                          <a:rPr lang="en-US" b="0" i="1" smtClean="0">
                            <a:latin typeface="Cambria Math" charset="0"/>
                          </a:rPr>
                          <m:t>+1</m:t>
                        </m:r>
                      </m:sup>
                    </m:s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𝑎</m:t>
                        </m:r>
                      </m:e>
                      <m:sup>
                        <m:r>
                          <a:rPr lang="en-US" b="0" i="1" smtClean="0">
                            <a:latin typeface="Cambria Math" charset="0"/>
                          </a:rPr>
                          <m:t>𝑛</m:t>
                        </m:r>
                      </m:sup>
                    </m:sSup>
                    <m:r>
                      <a:rPr lang="en-US" b="0" i="1" smtClean="0">
                        <a:latin typeface="Cambria Math" charset="0"/>
                      </a:rPr>
                      <m:t>−</m:t>
                    </m:r>
                    <m:r>
                      <a:rPr lang="en-US" b="0" i="1" smtClean="0">
                        <a:latin typeface="Cambria Math" charset="0"/>
                      </a:rPr>
                      <m:t>𝛾</m:t>
                    </m:r>
                    <m:r>
                      <a:rPr lang="en-US" b="0" i="0" smtClean="0">
                        <a:latin typeface="Cambria Math" charset="0"/>
                      </a:rPr>
                      <m:t>𝛻</m:t>
                    </m:r>
                    <m:r>
                      <a:rPr lang="en-US" b="0" i="1" smtClean="0">
                        <a:latin typeface="Cambria Math" charset="0"/>
                      </a:rPr>
                      <m:t>𝑓</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𝑎</m:t>
                        </m:r>
                      </m:e>
                      <m:sup>
                        <m:r>
                          <a:rPr lang="en-US" b="0" i="1" smtClean="0">
                            <a:latin typeface="Cambria Math" charset="0"/>
                          </a:rPr>
                          <m:t>𝑛</m:t>
                        </m:r>
                      </m:sup>
                    </m:sSup>
                    <m:r>
                      <a:rPr lang="en-US" b="0" i="1" smtClean="0">
                        <a:latin typeface="Cambria Math" charset="0"/>
                      </a:rPr>
                      <m:t>)</m:t>
                    </m:r>
                  </m:oMath>
                </a14:m>
                <a:r>
                  <a:rPr lang="en-US"/>
                  <a:t> for </a:t>
                </a:r>
                <a14:m>
                  <m:oMath xmlns:m="http://schemas.openxmlformats.org/officeDocument/2006/math">
                    <m:r>
                      <a:rPr lang="en-US" b="0" i="1" smtClean="0">
                        <a:latin typeface="Cambria Math" charset="0"/>
                      </a:rPr>
                      <m:t>𝛾</m:t>
                    </m:r>
                  </m:oMath>
                </a14:m>
                <a:r>
                  <a:rPr lang="en-US"/>
                  <a:t> small enough, then </a:t>
                </a:r>
                <a14:m>
                  <m:oMath xmlns:m="http://schemas.openxmlformats.org/officeDocument/2006/math">
                    <m:r>
                      <a:rPr lang="en-US" b="0" i="1" smtClean="0">
                        <a:latin typeface="Cambria Math" charset="0"/>
                      </a:rPr>
                      <m:t>𝑓</m:t>
                    </m:r>
                    <m:d>
                      <m:dPr>
                        <m:ctrlPr>
                          <a:rPr lang="en-US" b="0" i="1" smtClean="0">
                            <a:latin typeface="Cambria Math" charset="0"/>
                          </a:rPr>
                        </m:ctrlPr>
                      </m:dPr>
                      <m:e>
                        <m:sSup>
                          <m:sSupPr>
                            <m:ctrlPr>
                              <a:rPr lang="en-US" b="0" i="1" smtClean="0">
                                <a:latin typeface="Cambria Math" charset="0"/>
                              </a:rPr>
                            </m:ctrlPr>
                          </m:sSupPr>
                          <m:e>
                            <m:r>
                              <a:rPr lang="en-US" b="0" i="1" smtClean="0">
                                <a:latin typeface="Cambria Math" charset="0"/>
                              </a:rPr>
                              <m:t>𝑎</m:t>
                            </m:r>
                          </m:e>
                          <m:sup>
                            <m:r>
                              <a:rPr lang="en-US" b="0" i="1" smtClean="0">
                                <a:latin typeface="Cambria Math" charset="0"/>
                              </a:rPr>
                              <m:t>𝑛</m:t>
                            </m:r>
                          </m:sup>
                        </m:sSup>
                      </m:e>
                    </m:d>
                    <m:r>
                      <a:rPr lang="en-US" b="0" i="1" smtClean="0">
                        <a:latin typeface="Cambria Math" charset="0"/>
                      </a:rPr>
                      <m:t>≥</m:t>
                    </m:r>
                    <m:r>
                      <a:rPr lang="en-US" b="0" i="1" smtClean="0">
                        <a:latin typeface="Cambria Math" charset="0"/>
                      </a:rPr>
                      <m:t>𝑓</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𝑎</m:t>
                        </m:r>
                      </m:e>
                      <m:sup>
                        <m:r>
                          <a:rPr lang="en-US" b="0" i="1" smtClean="0">
                            <a:latin typeface="Cambria Math" charset="0"/>
                          </a:rPr>
                          <m:t>𝑛</m:t>
                        </m:r>
                        <m:r>
                          <a:rPr lang="en-US" b="0" i="1" smtClean="0">
                            <a:latin typeface="Cambria Math" charset="0"/>
                          </a:rPr>
                          <m:t>+1</m:t>
                        </m:r>
                      </m:sup>
                    </m:sSup>
                    <m:r>
                      <a:rPr lang="en-US" b="0" i="1" smtClean="0">
                        <a:latin typeface="Cambria Math" charset="0"/>
                      </a:rPr>
                      <m:t>)</m:t>
                    </m:r>
                  </m:oMath>
                </a14:m>
                <a:endParaRPr lang="en-US"/>
              </a:p>
              <a:p>
                <a:pPr>
                  <a:lnSpc>
                    <a:spcPct val="110000"/>
                  </a:lnSpc>
                </a:pPr>
                <a:r>
                  <a:rPr lang="en-US"/>
                  <a:t>We can find extremum point</a:t>
                </a:r>
                <a:endParaRPr lang="en-US" sz="1300">
                  <a:hlinkClick r:id="" action="ppaction://noaction"/>
                </a:endParaRPr>
              </a:p>
              <a:p>
                <a:pPr marL="0" indent="0">
                  <a:lnSpc>
                    <a:spcPct val="100000"/>
                  </a:lnSpc>
                  <a:buNone/>
                </a:pPr>
                <a:endParaRPr lang="en-US" sz="1300">
                  <a:hlinkClick r:id="" action="ppaction://noaction"/>
                </a:endParaRPr>
              </a:p>
              <a:p>
                <a:pPr marL="0" indent="0">
                  <a:lnSpc>
                    <a:spcPct val="100000"/>
                  </a:lnSpc>
                  <a:buNone/>
                </a:pPr>
                <a:r>
                  <a:rPr lang="en-US" sz="1300">
                    <a:hlinkClick r:id="" action="ppaction://noaction"/>
                  </a:rPr>
                  <a:t>https://en.wikipedia.org/wiki/Gradient_descent</a:t>
                </a:r>
                <a:endParaRPr lang="en-US" sz="130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648930" y="2438400"/>
                <a:ext cx="6398641" cy="3785419"/>
              </a:xfrm>
              <a:blipFill>
                <a:blip r:embed="rId3"/>
                <a:stretch>
                  <a:fillRect l="-1429" t="-2415" b="-322"/>
                </a:stretch>
              </a:blipFill>
            </p:spPr>
            <p:txBody>
              <a:bodyPr/>
              <a:lstStyle/>
              <a:p>
                <a:r>
                  <a:rPr lang="en-US">
                    <a:noFill/>
                  </a:rPr>
                  <a:t> </a:t>
                </a:r>
              </a:p>
            </p:txBody>
          </p:sp>
        </mc:Fallback>
      </mc:AlternateContent>
    </p:spTree>
    <p:extLst>
      <p:ext uri="{BB962C8B-B14F-4D97-AF65-F5344CB8AC3E}">
        <p14:creationId xmlns:p14="http://schemas.microsoft.com/office/powerpoint/2010/main" val="1750174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Gradient Descent in Machine Learning</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lstStyle/>
              <a:p>
                <a14:m>
                  <m:oMath xmlns:m="http://schemas.openxmlformats.org/officeDocument/2006/math">
                    <m:sSup>
                      <m:sSupPr>
                        <m:ctrlPr>
                          <a:rPr lang="en-US" i="1">
                            <a:latin typeface="Cambria Math" charset="0"/>
                          </a:rPr>
                        </m:ctrlPr>
                      </m:sSupPr>
                      <m:e>
                        <m:r>
                          <a:rPr lang="en-US" i="1">
                            <a:latin typeface="Cambria Math" charset="0"/>
                          </a:rPr>
                          <m:t>𝑎</m:t>
                        </m:r>
                      </m:e>
                      <m:sup>
                        <m:r>
                          <a:rPr lang="en-US" i="1">
                            <a:latin typeface="Cambria Math" charset="0"/>
                          </a:rPr>
                          <m:t>𝑛</m:t>
                        </m:r>
                        <m:r>
                          <a:rPr lang="en-US" i="1">
                            <a:latin typeface="Cambria Math" charset="0"/>
                          </a:rPr>
                          <m:t>+1</m:t>
                        </m:r>
                      </m:sup>
                    </m:sSup>
                    <m:r>
                      <a:rPr lang="en-US" i="1">
                        <a:latin typeface="Cambria Math" charset="0"/>
                      </a:rPr>
                      <m:t>=</m:t>
                    </m:r>
                    <m:sSup>
                      <m:sSupPr>
                        <m:ctrlPr>
                          <a:rPr lang="en-US" i="1">
                            <a:latin typeface="Cambria Math" charset="0"/>
                          </a:rPr>
                        </m:ctrlPr>
                      </m:sSupPr>
                      <m:e>
                        <m:r>
                          <a:rPr lang="en-US" i="1">
                            <a:latin typeface="Cambria Math" charset="0"/>
                          </a:rPr>
                          <m:t>𝑎</m:t>
                        </m:r>
                      </m:e>
                      <m:sup>
                        <m:r>
                          <a:rPr lang="en-US" i="1">
                            <a:latin typeface="Cambria Math" charset="0"/>
                          </a:rPr>
                          <m:t>𝑛</m:t>
                        </m:r>
                      </m:sup>
                    </m:sSup>
                    <m:r>
                      <a:rPr lang="en-US" i="1">
                        <a:latin typeface="Cambria Math" charset="0"/>
                      </a:rPr>
                      <m:t>−</m:t>
                    </m:r>
                    <m:r>
                      <a:rPr lang="en-US" i="1">
                        <a:latin typeface="Cambria Math" charset="0"/>
                      </a:rPr>
                      <m:t>𝛾</m:t>
                    </m:r>
                    <m:r>
                      <a:rPr lang="en-US">
                        <a:latin typeface="Cambria Math" charset="0"/>
                      </a:rPr>
                      <m:t>𝛻</m:t>
                    </m:r>
                    <m:r>
                      <a:rPr lang="en-US" i="1">
                        <a:latin typeface="Cambria Math" charset="0"/>
                      </a:rPr>
                      <m:t>𝑓</m:t>
                    </m:r>
                    <m:r>
                      <a:rPr lang="en-US" i="1">
                        <a:latin typeface="Cambria Math" charset="0"/>
                      </a:rPr>
                      <m:t>(</m:t>
                    </m:r>
                    <m:sSup>
                      <m:sSupPr>
                        <m:ctrlPr>
                          <a:rPr lang="en-US" i="1">
                            <a:latin typeface="Cambria Math" charset="0"/>
                          </a:rPr>
                        </m:ctrlPr>
                      </m:sSupPr>
                      <m:e>
                        <m:r>
                          <a:rPr lang="en-US" i="1">
                            <a:latin typeface="Cambria Math" charset="0"/>
                          </a:rPr>
                          <m:t>𝑎</m:t>
                        </m:r>
                      </m:e>
                      <m:sup>
                        <m:r>
                          <a:rPr lang="en-US" i="1">
                            <a:latin typeface="Cambria Math" charset="0"/>
                          </a:rPr>
                          <m:t>𝑛</m:t>
                        </m:r>
                      </m:sup>
                    </m:sSup>
                    <m:r>
                      <a:rPr lang="en-US" i="1">
                        <a:latin typeface="Cambria Math" charset="0"/>
                      </a:rPr>
                      <m:t>)</m:t>
                    </m:r>
                  </m:oMath>
                </a14:m>
                <a:endParaRPr lang="en-US"/>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2"/>
                <a:stretch>
                  <a:fillRect/>
                </a:stretch>
              </a:blipFill>
            </p:spPr>
            <p:txBody>
              <a:bodyPr/>
              <a:lstStyle/>
              <a:p>
                <a:r>
                  <a:rPr lang="en-US">
                    <a:noFill/>
                  </a:rPr>
                  <a:t> </a:t>
                </a:r>
              </a:p>
            </p:txBody>
          </p:sp>
        </mc:Fallback>
      </mc:AlternateContent>
      <p:pic>
        <p:nvPicPr>
          <p:cNvPr id="7"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551576"/>
            <a:ext cx="5181600" cy="2865289"/>
          </a:xfrm>
        </p:spPr>
      </p:pic>
      <p:pic>
        <p:nvPicPr>
          <p:cNvPr id="9" name="Content Placeholder 3"/>
          <p:cNvPicPr>
            <a:picLocks noChangeAspect="1"/>
          </p:cNvPicPr>
          <p:nvPr/>
        </p:nvPicPr>
        <p:blipFill rotWithShape="1">
          <a:blip r:embed="rId4"/>
          <a:srcRect t="774" r="2" b="3995"/>
          <a:stretch/>
        </p:blipFill>
        <p:spPr>
          <a:xfrm>
            <a:off x="6855049" y="2179578"/>
            <a:ext cx="3169897" cy="3237287"/>
          </a:xfrm>
          <a:prstGeom prst="rect">
            <a:avLst/>
          </a:prstGeom>
          <a:effectLst/>
        </p:spPr>
      </p:pic>
      <mc:AlternateContent xmlns:mc="http://schemas.openxmlformats.org/markup-compatibility/2006" xmlns:a14="http://schemas.microsoft.com/office/drawing/2010/main">
        <mc:Choice Requires="a14">
          <p:sp>
            <p:nvSpPr>
              <p:cNvPr id="10" name="TextBox 9"/>
              <p:cNvSpPr txBox="1"/>
              <p:nvPr/>
            </p:nvSpPr>
            <p:spPr>
              <a:xfrm>
                <a:off x="3609623" y="5788680"/>
                <a:ext cx="4972754" cy="523220"/>
              </a:xfrm>
              <a:prstGeom prst="rect">
                <a:avLst/>
              </a:prstGeom>
              <a:noFill/>
            </p:spPr>
            <p:txBody>
              <a:bodyPr wrap="square" rtlCol="0">
                <a:spAutoFit/>
              </a:bodyPr>
              <a:lstStyle/>
              <a:p>
                <a:r>
                  <a:rPr lang="en-US" sz="2800" b="1">
                    <a:solidFill>
                      <a:srgbClr val="FF0000"/>
                    </a:solidFill>
                  </a:rPr>
                  <a:t>These two </a:t>
                </a:r>
                <a14:m>
                  <m:oMath xmlns:m="http://schemas.openxmlformats.org/officeDocument/2006/math">
                    <m:r>
                      <a:rPr lang="en-US" sz="2800" b="1" i="1" smtClean="0">
                        <a:solidFill>
                          <a:srgbClr val="FF0000"/>
                        </a:solidFill>
                        <a:latin typeface="Cambria Math" charset="0"/>
                      </a:rPr>
                      <m:t>𝒇</m:t>
                    </m:r>
                    <m:r>
                      <a:rPr lang="en-US" sz="2800" b="1" i="1" smtClean="0">
                        <a:solidFill>
                          <a:srgbClr val="FF0000"/>
                        </a:solidFill>
                        <a:latin typeface="Cambria Math" charset="0"/>
                      </a:rPr>
                      <m:t>(</m:t>
                    </m:r>
                    <m:r>
                      <a:rPr lang="en-US" sz="2800" b="1" i="1" smtClean="0">
                        <a:solidFill>
                          <a:srgbClr val="FF0000"/>
                        </a:solidFill>
                        <a:latin typeface="Cambria Math" charset="0"/>
                      </a:rPr>
                      <m:t>𝒙</m:t>
                    </m:r>
                    <m:r>
                      <a:rPr lang="en-US" sz="2800" b="1" i="1" smtClean="0">
                        <a:solidFill>
                          <a:srgbClr val="FF0000"/>
                        </a:solidFill>
                        <a:latin typeface="Cambria Math" charset="0"/>
                      </a:rPr>
                      <m:t>)</m:t>
                    </m:r>
                  </m:oMath>
                </a14:m>
                <a:r>
                  <a:rPr lang="en-US" sz="2800" b="1">
                    <a:solidFill>
                      <a:srgbClr val="FF0000"/>
                    </a:solidFill>
                  </a:rPr>
                  <a:t> are different!</a:t>
                </a:r>
              </a:p>
            </p:txBody>
          </p:sp>
        </mc:Choice>
        <mc:Fallback xmlns="">
          <p:sp>
            <p:nvSpPr>
              <p:cNvPr id="10" name="TextBox 9"/>
              <p:cNvSpPr txBox="1">
                <a:spLocks noRot="1" noChangeAspect="1" noMove="1" noResize="1" noEditPoints="1" noAdjustHandles="1" noChangeArrowheads="1" noChangeShapeType="1" noTextEdit="1"/>
              </p:cNvSpPr>
              <p:nvPr/>
            </p:nvSpPr>
            <p:spPr>
              <a:xfrm>
                <a:off x="3609623" y="5788680"/>
                <a:ext cx="4972754" cy="523220"/>
              </a:xfrm>
              <a:prstGeom prst="rect">
                <a:avLst/>
              </a:prstGeom>
              <a:blipFill>
                <a:blip r:embed="rId5"/>
                <a:stretch>
                  <a:fillRect l="-2451" t="-11765"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5"/>
              <p:cNvSpPr txBox="1">
                <a:spLocks/>
              </p:cNvSpPr>
              <p:nvPr/>
            </p:nvSpPr>
            <p:spPr>
              <a:xfrm>
                <a:off x="9144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r>
                      <a:rPr lang="en-US" b="0" i="1" smtClean="0">
                        <a:latin typeface="Cambria Math" charset="0"/>
                      </a:rPr>
                      <m:t>𝑔</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𝑥</m:t>
                    </m:r>
                    <m:r>
                      <a:rPr lang="en-US" b="0" i="1" smtClean="0">
                        <a:latin typeface="Cambria Math" charset="0"/>
                      </a:rPr>
                      <m:t>)</m:t>
                    </m:r>
                  </m:oMath>
                </a14:m>
                <a:endParaRPr lang="en-US"/>
              </a:p>
            </p:txBody>
          </p:sp>
        </mc:Choice>
        <mc:Fallback xmlns="">
          <p:sp>
            <p:nvSpPr>
              <p:cNvPr id="11" name="Content Placeholder 5"/>
              <p:cNvSpPr txBox="1">
                <a:spLocks noRot="1" noChangeAspect="1" noMove="1" noResize="1" noEditPoints="1" noAdjustHandles="1" noChangeArrowheads="1" noChangeShapeType="1" noTextEdit="1"/>
              </p:cNvSpPr>
              <p:nvPr/>
            </p:nvSpPr>
            <p:spPr>
              <a:xfrm>
                <a:off x="914400" y="1825625"/>
                <a:ext cx="5181600" cy="435133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6367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Gradient Descent in Machine Learning</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172200" y="2045081"/>
                <a:ext cx="5181600" cy="4351338"/>
              </a:xfrm>
            </p:spPr>
            <p:txBody>
              <a:bodyPr/>
              <a:lstStyle/>
              <a:p>
                <a14:m>
                  <m:oMath xmlns:m="http://schemas.openxmlformats.org/officeDocument/2006/math">
                    <m:sSup>
                      <m:sSupPr>
                        <m:ctrlPr>
                          <a:rPr lang="en-US" i="1">
                            <a:latin typeface="Cambria Math" charset="0"/>
                          </a:rPr>
                        </m:ctrlPr>
                      </m:sSupPr>
                      <m:e>
                        <m:r>
                          <a:rPr lang="en-US" i="1">
                            <a:latin typeface="Cambria Math" charset="0"/>
                          </a:rPr>
                          <m:t>𝑎</m:t>
                        </m:r>
                      </m:e>
                      <m:sup>
                        <m:r>
                          <a:rPr lang="en-US" i="1">
                            <a:latin typeface="Cambria Math" charset="0"/>
                          </a:rPr>
                          <m:t>𝑛</m:t>
                        </m:r>
                        <m:r>
                          <a:rPr lang="en-US" i="1">
                            <a:latin typeface="Cambria Math" charset="0"/>
                          </a:rPr>
                          <m:t>+1</m:t>
                        </m:r>
                      </m:sup>
                    </m:sSup>
                    <m:r>
                      <a:rPr lang="en-US" i="1">
                        <a:latin typeface="Cambria Math" charset="0"/>
                      </a:rPr>
                      <m:t>=</m:t>
                    </m:r>
                    <m:sSup>
                      <m:sSupPr>
                        <m:ctrlPr>
                          <a:rPr lang="en-US" i="1">
                            <a:latin typeface="Cambria Math" charset="0"/>
                          </a:rPr>
                        </m:ctrlPr>
                      </m:sSupPr>
                      <m:e>
                        <m:r>
                          <a:rPr lang="en-US" i="1">
                            <a:latin typeface="Cambria Math" charset="0"/>
                          </a:rPr>
                          <m:t>𝑎</m:t>
                        </m:r>
                      </m:e>
                      <m:sup>
                        <m:r>
                          <a:rPr lang="en-US" i="1">
                            <a:latin typeface="Cambria Math" charset="0"/>
                          </a:rPr>
                          <m:t>𝑛</m:t>
                        </m:r>
                      </m:sup>
                    </m:sSup>
                    <m:r>
                      <a:rPr lang="en-US" i="1">
                        <a:latin typeface="Cambria Math" charset="0"/>
                      </a:rPr>
                      <m:t>−</m:t>
                    </m:r>
                    <m:r>
                      <a:rPr lang="en-US" i="1">
                        <a:latin typeface="Cambria Math" charset="0"/>
                      </a:rPr>
                      <m:t>𝛾</m:t>
                    </m:r>
                    <m:r>
                      <a:rPr lang="en-US">
                        <a:latin typeface="Cambria Math" charset="0"/>
                      </a:rPr>
                      <m:t>𝛻</m:t>
                    </m:r>
                    <m:r>
                      <a:rPr lang="en-US" i="1">
                        <a:latin typeface="Cambria Math" charset="0"/>
                      </a:rPr>
                      <m:t>𝑓</m:t>
                    </m:r>
                    <m:r>
                      <a:rPr lang="en-US" i="1">
                        <a:latin typeface="Cambria Math" charset="0"/>
                      </a:rPr>
                      <m:t>(</m:t>
                    </m:r>
                    <m:sSup>
                      <m:sSupPr>
                        <m:ctrlPr>
                          <a:rPr lang="en-US" i="1">
                            <a:latin typeface="Cambria Math" charset="0"/>
                          </a:rPr>
                        </m:ctrlPr>
                      </m:sSupPr>
                      <m:e>
                        <m:r>
                          <a:rPr lang="en-US" i="1">
                            <a:latin typeface="Cambria Math" charset="0"/>
                          </a:rPr>
                          <m:t>𝑎</m:t>
                        </m:r>
                      </m:e>
                      <m:sup>
                        <m:r>
                          <a:rPr lang="en-US" i="1">
                            <a:latin typeface="Cambria Math" charset="0"/>
                          </a:rPr>
                          <m:t>𝑛</m:t>
                        </m:r>
                      </m:sup>
                    </m:sSup>
                    <m:r>
                      <a:rPr lang="en-US" i="1">
                        <a:latin typeface="Cambria Math" charset="0"/>
                      </a:rPr>
                      <m:t>)</m:t>
                    </m:r>
                  </m:oMath>
                </a14:m>
                <a:endParaRPr lang="en-US"/>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172200" y="2045081"/>
                <a:ext cx="5181600" cy="4351338"/>
              </a:xfrm>
              <a:blipFill>
                <a:blip r:embed="rId2"/>
                <a:stretch>
                  <a:fillRect/>
                </a:stretch>
              </a:blipFill>
            </p:spPr>
            <p:txBody>
              <a:bodyPr/>
              <a:lstStyle/>
              <a:p>
                <a:r>
                  <a:rPr lang="en-US">
                    <a:noFill/>
                  </a:rPr>
                  <a:t> </a:t>
                </a:r>
              </a:p>
            </p:txBody>
          </p:sp>
        </mc:Fallback>
      </mc:AlternateContent>
      <p:pic>
        <p:nvPicPr>
          <p:cNvPr id="9" name="Content Placeholder 3"/>
          <p:cNvPicPr>
            <a:picLocks noChangeAspect="1"/>
          </p:cNvPicPr>
          <p:nvPr/>
        </p:nvPicPr>
        <p:blipFill rotWithShape="1">
          <a:blip r:embed="rId3"/>
          <a:srcRect t="774" r="2" b="3995"/>
          <a:stretch/>
        </p:blipFill>
        <p:spPr>
          <a:xfrm>
            <a:off x="6855049" y="2399034"/>
            <a:ext cx="3169897" cy="3237287"/>
          </a:xfrm>
          <a:prstGeom prst="rect">
            <a:avLst/>
          </a:prstGeom>
          <a:effectLst/>
        </p:spPr>
      </p:pic>
      <mc:AlternateContent xmlns:mc="http://schemas.openxmlformats.org/markup-compatibility/2006" xmlns:a14="http://schemas.microsoft.com/office/drawing/2010/main">
        <mc:Choice Requires="a14">
          <p:sp>
            <p:nvSpPr>
              <p:cNvPr id="11" name="Content Placeholder 5"/>
              <p:cNvSpPr txBox="1">
                <a:spLocks/>
              </p:cNvSpPr>
              <p:nvPr/>
            </p:nvSpPr>
            <p:spPr>
              <a:xfrm>
                <a:off x="914400" y="2045081"/>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14:m>
                  <m:oMath xmlns:m="http://schemas.openxmlformats.org/officeDocument/2006/math">
                    <m:r>
                      <a:rPr lang="en-US" b="0" i="1" smtClean="0">
                        <a:latin typeface="Cambria Math" charset="0"/>
                      </a:rPr>
                      <m:t>𝑓</m:t>
                    </m:r>
                    <m:r>
                      <a:rPr lang="en-US" b="0" i="1" smtClean="0">
                        <a:latin typeface="Cambria Math" charset="0"/>
                      </a:rPr>
                      <m:t>(</m:t>
                    </m:r>
                    <m:r>
                      <a:rPr lang="en-US" b="0" i="1" smtClean="0">
                        <a:latin typeface="Cambria Math" charset="0"/>
                      </a:rPr>
                      <m:t>𝑥</m:t>
                    </m:r>
                    <m:r>
                      <a:rPr lang="en-US" b="0" i="1" smtClean="0">
                        <a:latin typeface="Cambria Math" charset="0"/>
                      </a:rPr>
                      <m:t>)</m:t>
                    </m:r>
                  </m:oMath>
                </a14:m>
                <a:r>
                  <a:rPr lang="en-US" dirty="0"/>
                  <a:t> is the objective function </a:t>
                </a:r>
                <a:r>
                  <a:rPr lang="en-US" dirty="0" smtClean="0"/>
                  <a:t>(loss </a:t>
                </a:r>
                <a:r>
                  <a:rPr lang="en-US" dirty="0"/>
                  <a:t>function) that we want to maximize/minimize. </a:t>
                </a:r>
              </a:p>
              <a:p>
                <a:pPr>
                  <a:lnSpc>
                    <a:spcPct val="100000"/>
                  </a:lnSpc>
                </a:pPr>
                <a:r>
                  <a:rPr lang="en-US" dirty="0"/>
                  <a:t>Keep iterating, the final </a:t>
                </a:r>
                <a14:m>
                  <m:oMath xmlns:m="http://schemas.openxmlformats.org/officeDocument/2006/math">
                    <m:sSup>
                      <m:sSupPr>
                        <m:ctrlPr>
                          <a:rPr lang="en-US" b="0" i="1" smtClean="0">
                            <a:latin typeface="Cambria Math" charset="0"/>
                          </a:rPr>
                        </m:ctrlPr>
                      </m:sSupPr>
                      <m:e>
                        <m:r>
                          <a:rPr lang="en-US" b="0" i="1" smtClean="0">
                            <a:latin typeface="Cambria Math" charset="0"/>
                          </a:rPr>
                          <m:t>𝑎</m:t>
                        </m:r>
                      </m:e>
                      <m:sup>
                        <m:r>
                          <a:rPr lang="en-US" b="0" i="1" smtClean="0">
                            <a:latin typeface="Cambria Math" charset="0"/>
                          </a:rPr>
                          <m:t>∗</m:t>
                        </m:r>
                      </m:sup>
                    </m:sSup>
                  </m:oMath>
                </a14:m>
                <a:r>
                  <a:rPr lang="en-US" dirty="0"/>
                  <a:t> is a maximum/minimum point</a:t>
                </a:r>
              </a:p>
              <a:p>
                <a:pPr>
                  <a:lnSpc>
                    <a:spcPct val="100000"/>
                  </a:lnSpc>
                </a:pPr>
                <a14:m>
                  <m:oMath xmlns:m="http://schemas.openxmlformats.org/officeDocument/2006/math">
                    <m:r>
                      <a:rPr lang="en-US" b="0" i="1" smtClean="0">
                        <a:latin typeface="Cambria Math" charset="0"/>
                      </a:rPr>
                      <m:t>𝑓</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𝑎</m:t>
                        </m:r>
                      </m:e>
                      <m:sup>
                        <m:r>
                          <a:rPr lang="en-US" b="0" i="1" smtClean="0">
                            <a:latin typeface="Cambria Math" charset="0"/>
                          </a:rPr>
                          <m:t>∗</m:t>
                        </m:r>
                      </m:sup>
                    </m:sSup>
                    <m:r>
                      <a:rPr lang="en-US" b="0" i="1" smtClean="0">
                        <a:latin typeface="Cambria Math" charset="0"/>
                      </a:rPr>
                      <m:t>)</m:t>
                    </m:r>
                  </m:oMath>
                </a14:m>
                <a:r>
                  <a:rPr lang="en-US" dirty="0"/>
                  <a:t> is an extremum</a:t>
                </a:r>
              </a:p>
            </p:txBody>
          </p:sp>
        </mc:Choice>
        <mc:Fallback xmlns="">
          <p:sp>
            <p:nvSpPr>
              <p:cNvPr id="11" name="Content Placeholder 5"/>
              <p:cNvSpPr txBox="1">
                <a:spLocks noRot="1" noChangeAspect="1" noMove="1" noResize="1" noEditPoints="1" noAdjustHandles="1" noChangeArrowheads="1" noChangeShapeType="1" noTextEdit="1"/>
              </p:cNvSpPr>
              <p:nvPr/>
            </p:nvSpPr>
            <p:spPr>
              <a:xfrm>
                <a:off x="914400" y="2045081"/>
                <a:ext cx="5181600" cy="4351338"/>
              </a:xfrm>
              <a:prstGeom prst="rect">
                <a:avLst/>
              </a:prstGeom>
              <a:blipFill rotWithShape="0">
                <a:blip r:embed="rId4"/>
                <a:stretch>
                  <a:fillRect l="-2118" t="-1261"/>
                </a:stretch>
              </a:blipFill>
            </p:spPr>
            <p:txBody>
              <a:bodyPr/>
              <a:lstStyle/>
              <a:p>
                <a:r>
                  <a:rPr lang="en-US">
                    <a:noFill/>
                  </a:rPr>
                  <a:t> </a:t>
                </a:r>
              </a:p>
            </p:txBody>
          </p:sp>
        </mc:Fallback>
      </mc:AlternateContent>
    </p:spTree>
    <p:extLst>
      <p:ext uri="{BB962C8B-B14F-4D97-AF65-F5344CB8AC3E}">
        <p14:creationId xmlns:p14="http://schemas.microsoft.com/office/powerpoint/2010/main" val="12357887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Gradient Descent in Machine Learning</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normAutofit/>
              </a:bodyPr>
              <a:lstStyle/>
              <a:p>
                <a:pPr>
                  <a:lnSpc>
                    <a:spcPct val="100000"/>
                  </a:lnSpc>
                </a:pPr>
                <a14:m>
                  <m:oMath xmlns:m="http://schemas.openxmlformats.org/officeDocument/2006/math">
                    <m:r>
                      <a:rPr lang="en-US" b="0" i="1" smtClean="0">
                        <a:latin typeface="Cambria Math" charset="0"/>
                      </a:rPr>
                      <m:t>𝑓</m:t>
                    </m:r>
                  </m:oMath>
                </a14:m>
                <a:r>
                  <a:rPr lang="en-US"/>
                  <a:t> is an “infinite dimensional vector”, whose index set is its domain </a:t>
                </a:r>
                <a14:m>
                  <m:oMath xmlns:m="http://schemas.openxmlformats.org/officeDocument/2006/math">
                    <m:r>
                      <a:rPr lang="en-US" b="0" i="1" smtClean="0">
                        <a:latin typeface="Cambria Math" charset="0"/>
                      </a:rPr>
                      <m:t>𝑋</m:t>
                    </m:r>
                  </m:oMath>
                </a14:m>
                <a:r>
                  <a:rPr lang="en-US"/>
                  <a:t>, i.e. </a:t>
                </a:r>
                <a14:m>
                  <m:oMath xmlns:m="http://schemas.openxmlformats.org/officeDocument/2006/math">
                    <m:sSub>
                      <m:sSubPr>
                        <m:ctrlPr>
                          <a:rPr lang="en-US" b="0" i="1" smtClean="0">
                            <a:latin typeface="Cambria Math" charset="0"/>
                          </a:rPr>
                        </m:ctrlPr>
                      </m:sSub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𝑓</m:t>
                                </m:r>
                              </m:e>
                              <m:sub>
                                <m:r>
                                  <a:rPr lang="en-US" b="0" i="1" smtClean="0">
                                    <a:latin typeface="Cambria Math" charset="0"/>
                                  </a:rPr>
                                  <m:t>𝑥</m:t>
                                </m:r>
                              </m:sub>
                            </m:sSub>
                          </m:e>
                        </m:d>
                      </m:e>
                      <m:sub>
                        <m:r>
                          <a:rPr lang="en-US" b="0" i="1" smtClean="0">
                            <a:latin typeface="Cambria Math" charset="0"/>
                          </a:rPr>
                          <m:t>𝑥</m:t>
                        </m:r>
                        <m:r>
                          <a:rPr lang="en-US" b="0" i="1" smtClean="0">
                            <a:latin typeface="Cambria Math" charset="0"/>
                          </a:rPr>
                          <m:t>∈</m:t>
                        </m:r>
                        <m:r>
                          <a:rPr lang="en-US" b="0" i="1" smtClean="0">
                            <a:latin typeface="Cambria Math" charset="0"/>
                          </a:rPr>
                          <m:t>𝑋</m:t>
                        </m:r>
                      </m:sub>
                    </m:sSub>
                  </m:oMath>
                </a14:m>
                <a:endParaRPr lang="en-US"/>
              </a:p>
              <a:p>
                <a:pPr marL="0" indent="0">
                  <a:lnSpc>
                    <a:spcPct val="100000"/>
                  </a:lnSpc>
                  <a:buNone/>
                </a:pPr>
                <a:r>
                  <a:rPr lang="en-US" sz="2400"/>
                  <a:t>E.g. The index set of </a:t>
                </a:r>
                <a14:m>
                  <m:oMath xmlns:m="http://schemas.openxmlformats.org/officeDocument/2006/math">
                    <m:r>
                      <a:rPr lang="en-US" sz="2400" b="0" i="1" smtClean="0">
                        <a:latin typeface="Cambria Math" charset="0"/>
                      </a:rPr>
                      <m:t>𝑣</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𝑣</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𝑣</m:t>
                        </m:r>
                      </m:e>
                      <m:sub>
                        <m:r>
                          <a:rPr lang="en-US" sz="2400" b="0" i="1" smtClean="0">
                            <a:latin typeface="Cambria Math" charset="0"/>
                          </a:rPr>
                          <m:t>2</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𝑣</m:t>
                        </m:r>
                      </m:e>
                      <m:sub>
                        <m:r>
                          <a:rPr lang="en-US" sz="2400" b="0" i="1" smtClean="0">
                            <a:latin typeface="Cambria Math" charset="0"/>
                          </a:rPr>
                          <m:t>3</m:t>
                        </m:r>
                      </m:sub>
                    </m:sSub>
                    <m:r>
                      <a:rPr lang="en-US" sz="2400" b="0" i="1" smtClean="0">
                        <a:latin typeface="Cambria Math" charset="0"/>
                      </a:rPr>
                      <m:t>)</m:t>
                    </m:r>
                  </m:oMath>
                </a14:m>
                <a:r>
                  <a:rPr lang="en-US" sz="2400"/>
                  <a:t> is </a:t>
                </a:r>
                <a14:m>
                  <m:oMath xmlns:m="http://schemas.openxmlformats.org/officeDocument/2006/math">
                    <m:r>
                      <a:rPr lang="en-US" sz="2400" b="0" i="1" smtClean="0">
                        <a:latin typeface="Cambria Math" charset="0"/>
                      </a:rPr>
                      <m:t>{1,2,3}</m:t>
                    </m:r>
                  </m:oMath>
                </a14:m>
                <a:endParaRPr lang="en-US" sz="2400"/>
              </a:p>
              <a:p>
                <a:pPr>
                  <a:lnSpc>
                    <a:spcPct val="100000"/>
                  </a:lnSpc>
                </a:pPr>
                <a:r>
                  <a:rPr lang="en-US"/>
                  <a:t>As a </a:t>
                </a:r>
                <a:r>
                  <a:rPr lang="en-US">
                    <a:solidFill>
                      <a:srgbClr val="FF0000"/>
                    </a:solidFill>
                  </a:rPr>
                  <a:t>point</a:t>
                </a:r>
                <a:r>
                  <a:rPr lang="en-US"/>
                  <a:t> as </a:t>
                </a:r>
                <a14:m>
                  <m:oMath xmlns:m="http://schemas.openxmlformats.org/officeDocument/2006/math">
                    <m:sSup>
                      <m:sSupPr>
                        <m:ctrlPr>
                          <a:rPr lang="en-US" b="0" i="1" smtClean="0">
                            <a:latin typeface="Cambria Math" charset="0"/>
                          </a:rPr>
                        </m:ctrlPr>
                      </m:sSupPr>
                      <m:e>
                        <m:r>
                          <a:rPr lang="en-US" b="0" i="1" smtClean="0">
                            <a:latin typeface="Cambria Math" charset="0"/>
                          </a:rPr>
                          <m:t>𝑎</m:t>
                        </m:r>
                      </m:e>
                      <m:sup>
                        <m:r>
                          <a:rPr lang="en-US" b="0" i="1" smtClean="0">
                            <a:latin typeface="Cambria Math" charset="0"/>
                          </a:rPr>
                          <m:t>∗</m:t>
                        </m:r>
                      </m:sup>
                    </m:sSup>
                  </m:oMath>
                </a14:m>
                <a:r>
                  <a:rPr lang="en-US"/>
                  <a:t> in previous slide</a:t>
                </a:r>
              </a:p>
              <a:p>
                <a:pPr>
                  <a:lnSpc>
                    <a:spcPct val="100000"/>
                  </a:lnSpc>
                </a:pPr>
                <a:r>
                  <a:rPr lang="en-US"/>
                  <a:t>To get </a:t>
                </a:r>
                <a14:m>
                  <m:oMath xmlns:m="http://schemas.openxmlformats.org/officeDocument/2006/math">
                    <m:r>
                      <a:rPr lang="en-US" b="0" i="1" smtClean="0">
                        <a:latin typeface="Cambria Math" charset="0"/>
                      </a:rPr>
                      <m:t>𝑓</m:t>
                    </m:r>
                  </m:oMath>
                </a14:m>
                <a:r>
                  <a:rPr lang="en-US"/>
                  <a:t> with gradient descent, we have to build a loss function </a:t>
                </a:r>
                <a14:m>
                  <m:oMath xmlns:m="http://schemas.openxmlformats.org/officeDocument/2006/math">
                    <m:r>
                      <a:rPr lang="en-US" b="0" i="1" smtClean="0">
                        <a:latin typeface="Cambria Math" charset="0"/>
                      </a:rPr>
                      <m:t>𝐿</m:t>
                    </m:r>
                    <m:d>
                      <m:dPr>
                        <m:ctrlPr>
                          <a:rPr lang="en-US" b="0" i="1" smtClean="0">
                            <a:latin typeface="Cambria Math" charset="0"/>
                          </a:rPr>
                        </m:ctrlPr>
                      </m:dPr>
                      <m:e>
                        <m:r>
                          <a:rPr lang="en-US" b="0" i="1" smtClean="0">
                            <a:latin typeface="Cambria Math" charset="0"/>
                          </a:rPr>
                          <m:t>𝑓</m:t>
                        </m:r>
                      </m:e>
                    </m:d>
                  </m:oMath>
                </a14:m>
                <a:r>
                  <a:rPr lang="en-US"/>
                  <a:t> (actually a </a:t>
                </a:r>
                <a:r>
                  <a:rPr lang="en-US" u="sng"/>
                  <a:t>functional</a:t>
                </a:r>
                <a:r>
                  <a:rPr lang="en-US"/>
                  <a:t>)</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3"/>
                <a:stretch>
                  <a:fillRect l="-2118" t="-1261" r="-353" b="-280"/>
                </a:stretch>
              </a:blipFill>
            </p:spPr>
            <p:txBody>
              <a:bodyPr/>
              <a:lstStyle/>
              <a:p>
                <a:r>
                  <a:rPr lang="en-US">
                    <a:noFill/>
                  </a:rPr>
                  <a:t> </a:t>
                </a:r>
              </a:p>
            </p:txBody>
          </p:sp>
        </mc:Fallback>
      </mc:AlternateContent>
      <p:pic>
        <p:nvPicPr>
          <p:cNvPr id="7" name="Content Placeholder 3"/>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551576"/>
            <a:ext cx="5181600" cy="2865289"/>
          </a:xfrm>
        </p:spPr>
      </p:pic>
      <mc:AlternateContent xmlns:mc="http://schemas.openxmlformats.org/markup-compatibility/2006" xmlns:a14="http://schemas.microsoft.com/office/drawing/2010/main">
        <mc:Choice Requires="a14">
          <p:sp>
            <p:nvSpPr>
              <p:cNvPr id="11" name="Content Placeholder 5"/>
              <p:cNvSpPr txBox="1">
                <a:spLocks/>
              </p:cNvSpPr>
              <p:nvPr/>
            </p:nvSpPr>
            <p:spPr>
              <a:xfrm>
                <a:off x="9144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r>
                      <a:rPr lang="en-US" b="0" i="1" smtClean="0">
                        <a:latin typeface="Cambria Math" charset="0"/>
                      </a:rPr>
                      <m:t>𝑔</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𝑥</m:t>
                    </m:r>
                    <m:r>
                      <a:rPr lang="en-US" b="0" i="1" smtClean="0">
                        <a:latin typeface="Cambria Math" charset="0"/>
                      </a:rPr>
                      <m:t>)</m:t>
                    </m:r>
                  </m:oMath>
                </a14:m>
                <a:endParaRPr lang="en-US"/>
              </a:p>
            </p:txBody>
          </p:sp>
        </mc:Choice>
        <mc:Fallback xmlns="">
          <p:sp>
            <p:nvSpPr>
              <p:cNvPr id="11" name="Content Placeholder 5"/>
              <p:cNvSpPr txBox="1">
                <a:spLocks noRot="1" noChangeAspect="1" noMove="1" noResize="1" noEditPoints="1" noAdjustHandles="1" noChangeArrowheads="1" noChangeShapeType="1" noTextEdit="1"/>
              </p:cNvSpPr>
              <p:nvPr/>
            </p:nvSpPr>
            <p:spPr>
              <a:xfrm>
                <a:off x="914400" y="1825625"/>
                <a:ext cx="5181600" cy="435133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7204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p:cNvSpPr>
                <a:spLocks noGrp="1"/>
              </p:cNvSpPr>
              <p:nvPr>
                <p:ph type="title"/>
              </p:nvPr>
            </p:nvSpPr>
            <p:spPr/>
            <p:txBody>
              <a:bodyPr/>
              <a:lstStyle/>
              <a:p>
                <a:r>
                  <a:rPr lang="en-US"/>
                  <a:t>Discretization of </a:t>
                </a:r>
                <a14:m>
                  <m:oMath xmlns:m="http://schemas.openxmlformats.org/officeDocument/2006/math">
                    <m:r>
                      <a:rPr lang="en-US" b="0" i="1" smtClean="0">
                        <a:latin typeface="Cambria Math" charset="0"/>
                      </a:rPr>
                      <m:t>𝑓</m:t>
                    </m:r>
                  </m:oMath>
                </a14:m>
                <a:endParaRPr lang="en-US"/>
              </a:p>
            </p:txBody>
          </p:sp>
        </mc:Choice>
        <mc:Fallback xmlns="">
          <p:sp>
            <p:nvSpPr>
              <p:cNvPr id="5" name="Title 4"/>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11491" y="2435022"/>
            <a:ext cx="8242237" cy="3526866"/>
          </a:xfrm>
        </p:spPr>
      </p:pic>
      <mc:AlternateContent xmlns:mc="http://schemas.openxmlformats.org/markup-compatibility/2006" xmlns:a14="http://schemas.microsoft.com/office/drawing/2010/main">
        <mc:Choice Requires="a14">
          <p:sp>
            <p:nvSpPr>
              <p:cNvPr id="8" name="TextBox 7"/>
              <p:cNvSpPr txBox="1"/>
              <p:nvPr/>
            </p:nvSpPr>
            <p:spPr>
              <a:xfrm>
                <a:off x="838200" y="5961888"/>
                <a:ext cx="11024616" cy="523220"/>
              </a:xfrm>
              <a:prstGeom prst="rect">
                <a:avLst/>
              </a:prstGeom>
              <a:noFill/>
            </p:spPr>
            <p:txBody>
              <a:bodyPr wrap="square" rtlCol="0">
                <a:spAutoFit/>
              </a:bodyPr>
              <a:lstStyle/>
              <a:p>
                <a:r>
                  <a:rPr lang="en-US" sz="2800" b="0"/>
                  <a:t>In our words: </a:t>
                </a:r>
                <a14:m>
                  <m:oMath xmlns:m="http://schemas.openxmlformats.org/officeDocument/2006/math">
                    <m:r>
                      <a:rPr lang="en-US" sz="2800" b="0" i="1" smtClean="0">
                        <a:latin typeface="Cambria Math" charset="0"/>
                      </a:rPr>
                      <m:t>𝑓</m:t>
                    </m:r>
                  </m:oMath>
                </a14:m>
                <a:r>
                  <a:rPr lang="en-US" sz="2800"/>
                  <a:t> can be approximated with deep networks (infinite to finite)</a:t>
                </a:r>
              </a:p>
            </p:txBody>
          </p:sp>
        </mc:Choice>
        <mc:Fallback xmlns="">
          <p:sp>
            <p:nvSpPr>
              <p:cNvPr id="8" name="TextBox 7"/>
              <p:cNvSpPr txBox="1">
                <a:spLocks noRot="1" noChangeAspect="1" noMove="1" noResize="1" noEditPoints="1" noAdjustHandles="1" noChangeArrowheads="1" noChangeShapeType="1" noTextEdit="1"/>
              </p:cNvSpPr>
              <p:nvPr/>
            </p:nvSpPr>
            <p:spPr>
              <a:xfrm>
                <a:off x="838200" y="5961888"/>
                <a:ext cx="11024616" cy="523220"/>
              </a:xfrm>
              <a:prstGeom prst="rect">
                <a:avLst/>
              </a:prstGeom>
              <a:blipFill>
                <a:blip r:embed="rId5"/>
                <a:stretch>
                  <a:fillRect l="-1162" t="-10465" r="-664" b="-32558"/>
                </a:stretch>
              </a:blipFill>
            </p:spPr>
            <p:txBody>
              <a:bodyPr/>
              <a:lstStyle/>
              <a:p>
                <a:r>
                  <a:rPr lang="en-US">
                    <a:noFill/>
                  </a:rPr>
                  <a:t> </a:t>
                </a:r>
              </a:p>
            </p:txBody>
          </p:sp>
        </mc:Fallback>
      </mc:AlternateContent>
      <p:sp>
        <p:nvSpPr>
          <p:cNvPr id="10" name="Content Placeholder 8"/>
          <p:cNvSpPr txBox="1">
            <a:spLocks/>
          </p:cNvSpPr>
          <p:nvPr/>
        </p:nvSpPr>
        <p:spPr>
          <a:xfrm>
            <a:off x="838200" y="1690688"/>
            <a:ext cx="9890760" cy="4271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pPr>
            <a:r>
              <a:rPr lang="en-US"/>
              <a:t>Universal approximation theorem</a:t>
            </a:r>
          </a:p>
        </p:txBody>
      </p:sp>
    </p:spTree>
    <p:extLst>
      <p:ext uri="{BB962C8B-B14F-4D97-AF65-F5344CB8AC3E}">
        <p14:creationId xmlns:p14="http://schemas.microsoft.com/office/powerpoint/2010/main" val="1079836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What</a:t>
            </a:r>
            <a:r>
              <a:rPr lang="zh-CN" altLang="en-US"/>
              <a:t> </a:t>
            </a:r>
            <a:r>
              <a:rPr lang="en-US" altLang="zh-CN"/>
              <a:t>i</a:t>
            </a:r>
            <a:r>
              <a:rPr lang="en-US"/>
              <a:t>s missing in Discretization?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387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Function-Point Duality</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8200" y="1825625"/>
                <a:ext cx="5465064" cy="4351338"/>
              </a:xfrm>
            </p:spPr>
            <p:txBody>
              <a:bodyPr>
                <a:normAutofit/>
              </a:bodyPr>
              <a:lstStyle/>
              <a:p>
                <a:pPr>
                  <a:lnSpc>
                    <a:spcPct val="110000"/>
                  </a:lnSpc>
                </a:pPr>
                <a14:m>
                  <m:oMath xmlns:m="http://schemas.openxmlformats.org/officeDocument/2006/math">
                    <m:r>
                      <a:rPr lang="en-US" b="0" i="1" smtClean="0">
                        <a:latin typeface="Cambria Math" charset="0"/>
                      </a:rPr>
                      <m:t>𝑓</m:t>
                    </m:r>
                  </m:oMath>
                </a14:m>
                <a:r>
                  <a:rPr lang="en-US"/>
                  <a:t>, as a point in the domain of functional </a:t>
                </a:r>
                <a14:m>
                  <m:oMath xmlns:m="http://schemas.openxmlformats.org/officeDocument/2006/math">
                    <m:r>
                      <a:rPr lang="en-US" b="0" i="1" smtClean="0">
                        <a:latin typeface="Cambria Math" charset="0"/>
                      </a:rPr>
                      <m:t>𝐿</m:t>
                    </m:r>
                  </m:oMath>
                </a14:m>
                <a:r>
                  <a:rPr lang="en-US"/>
                  <a:t>, has no idea on what its actual domain and range are. </a:t>
                </a:r>
              </a:p>
              <a:p>
                <a:pPr>
                  <a:lnSpc>
                    <a:spcPct val="110000"/>
                  </a:lnSpc>
                </a:pPr>
                <a14:m>
                  <m:oMath xmlns:m="http://schemas.openxmlformats.org/officeDocument/2006/math">
                    <m:r>
                      <a:rPr lang="en-US" b="0" i="1" smtClean="0">
                        <a:latin typeface="Cambria Math" charset="0"/>
                      </a:rPr>
                      <m:t>𝑓</m:t>
                    </m:r>
                    <m:r>
                      <a:rPr lang="en-US" b="0" i="1" smtClean="0">
                        <a:latin typeface="Cambria Math" charset="0"/>
                      </a:rPr>
                      <m:t>:</m:t>
                    </m:r>
                    <m:r>
                      <a:rPr lang="en-US" b="0" i="1" smtClean="0">
                        <a:latin typeface="Cambria Math" charset="0"/>
                      </a:rPr>
                      <m:t>𝑋</m:t>
                    </m:r>
                    <m:r>
                      <a:rPr lang="en-US" b="0" i="1" smtClean="0">
                        <a:latin typeface="Cambria Math" charset="0"/>
                      </a:rPr>
                      <m:t>→</m:t>
                    </m:r>
                    <m:r>
                      <a:rPr lang="en-US" b="0" i="1" smtClean="0">
                        <a:latin typeface="Cambria Math" charset="0"/>
                      </a:rPr>
                      <m:t>𝑌</m:t>
                    </m:r>
                  </m:oMath>
                </a14:m>
                <a:r>
                  <a:rPr lang="en-US"/>
                  <a:t>, as a function, the topological property of its domain and range matters, especially if we would like to apply it to other inputs</a:t>
                </a:r>
              </a:p>
              <a:p>
                <a:pPr>
                  <a:lnSpc>
                    <a:spcPct val="110000"/>
                  </a:lnSpc>
                </a:pPr>
                <a:endParaRPr lang="en-US"/>
              </a:p>
              <a:p>
                <a:pPr marL="0" indent="0">
                  <a:buNone/>
                </a:pPr>
                <a:endParaRPr lang="en-US" sz="240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8200" y="1825625"/>
                <a:ext cx="5465064" cy="4351338"/>
              </a:xfrm>
              <a:blipFill>
                <a:blip r:embed="rId3"/>
                <a:stretch>
                  <a:fillRect t="-840" r="-2567"/>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6682248" y="1705436"/>
            <a:ext cx="4686300" cy="32512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813557" y="5234891"/>
                <a:ext cx="4540243" cy="461665"/>
              </a:xfrm>
              <a:prstGeom prst="rect">
                <a:avLst/>
              </a:prstGeom>
              <a:noFill/>
            </p:spPr>
            <p:txBody>
              <a:bodyPr wrap="square" rtlCol="0">
                <a:spAutoFit/>
              </a:bodyPr>
              <a:lstStyle/>
              <a:p>
                <a:r>
                  <a:rPr lang="en-US" sz="2400"/>
                  <a:t>Can </a:t>
                </a:r>
                <a14:m>
                  <m:oMath xmlns:m="http://schemas.openxmlformats.org/officeDocument/2006/math">
                    <m:r>
                      <a:rPr lang="en-US" sz="2400" b="0" i="1" smtClean="0">
                        <a:latin typeface="Cambria Math" charset="0"/>
                      </a:rPr>
                      <m:t>𝑥</m:t>
                    </m:r>
                  </m:oMath>
                </a14:m>
                <a:r>
                  <a:rPr lang="en-US" sz="2400"/>
                  <a:t> or </a:t>
                </a:r>
                <a14:m>
                  <m:oMath xmlns:m="http://schemas.openxmlformats.org/officeDocument/2006/math">
                    <m:r>
                      <a:rPr lang="en-US" sz="2400" b="0" i="1" smtClean="0">
                        <a:latin typeface="Cambria Math" charset="0"/>
                      </a:rPr>
                      <m:t>𝑦</m:t>
                    </m:r>
                  </m:oMath>
                </a14:m>
                <a:r>
                  <a:rPr lang="en-US" sz="2400"/>
                  <a:t> take arbitrary values?</a:t>
                </a:r>
              </a:p>
            </p:txBody>
          </p:sp>
        </mc:Choice>
        <mc:Fallback xmlns="">
          <p:sp>
            <p:nvSpPr>
              <p:cNvPr id="7" name="TextBox 6"/>
              <p:cNvSpPr txBox="1">
                <a:spLocks noRot="1" noChangeAspect="1" noMove="1" noResize="1" noEditPoints="1" noAdjustHandles="1" noChangeArrowheads="1" noChangeShapeType="1" noTextEdit="1"/>
              </p:cNvSpPr>
              <p:nvPr/>
            </p:nvSpPr>
            <p:spPr>
              <a:xfrm>
                <a:off x="6813557" y="5234891"/>
                <a:ext cx="4540243" cy="461665"/>
              </a:xfrm>
              <a:prstGeom prst="rect">
                <a:avLst/>
              </a:prstGeom>
              <a:blipFill>
                <a:blip r:embed="rId5"/>
                <a:stretch>
                  <a:fillRect l="-2148"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9192782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Potential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b="0" i="1" smtClean="0">
                        <a:latin typeface="Cambria Math" charset="0"/>
                      </a:rPr>
                      <m:t>𝐺</m:t>
                    </m:r>
                  </m:oMath>
                </a14:m>
                <a:r>
                  <a:rPr lang="en-US"/>
                  <a:t>, as a point in the domain of functional </a:t>
                </a:r>
                <a14:m>
                  <m:oMath xmlns:m="http://schemas.openxmlformats.org/officeDocument/2006/math">
                    <m:r>
                      <a:rPr lang="en-US" i="1">
                        <a:latin typeface="Cambria Math" charset="0"/>
                        <a:ea typeface="Cambria Math" charset="0"/>
                        <a:cs typeface="Cambria Math" charset="0"/>
                      </a:rPr>
                      <m:t>ℒ</m:t>
                    </m:r>
                  </m:oMath>
                </a14:m>
                <a:r>
                  <a:rPr lang="en-US"/>
                  <a:t>, has no idea on what its actual domain and range are. </a:t>
                </a:r>
              </a:p>
              <a:p>
                <a14:m>
                  <m:oMath xmlns:m="http://schemas.openxmlformats.org/officeDocument/2006/math">
                    <m:r>
                      <a:rPr lang="en-US" b="0" i="1" smtClean="0">
                        <a:latin typeface="Cambria Math" charset="0"/>
                      </a:rPr>
                      <m:t>𝐺</m:t>
                    </m:r>
                    <m:r>
                      <a:rPr lang="en-US" b="0" i="1" smtClean="0">
                        <a:latin typeface="Cambria Math" charset="0"/>
                      </a:rPr>
                      <m:t>:{</m:t>
                    </m:r>
                    <m:r>
                      <a:rPr lang="en-US" b="0" i="1" smtClean="0">
                        <a:latin typeface="Cambria Math" charset="0"/>
                      </a:rPr>
                      <m:t>𝑋</m:t>
                    </m:r>
                    <m:r>
                      <a:rPr lang="en-US" b="0" i="1" smtClean="0">
                        <a:latin typeface="Cambria Math" charset="0"/>
                      </a:rPr>
                      <m:t>,</m:t>
                    </m:r>
                    <m:r>
                      <a:rPr lang="en-US" b="0" i="1" smtClean="0">
                        <a:latin typeface="Cambria Math" charset="0"/>
                      </a:rPr>
                      <m:t>𝑍</m:t>
                    </m:r>
                    <m:r>
                      <a:rPr lang="en-US" b="0" i="1" smtClean="0">
                        <a:latin typeface="Cambria Math" charset="0"/>
                      </a:rPr>
                      <m:t>}→</m:t>
                    </m:r>
                    <m:r>
                      <a:rPr lang="en-US" b="0" i="1" smtClean="0">
                        <a:latin typeface="Cambria Math" charset="0"/>
                      </a:rPr>
                      <m:t>𝑌</m:t>
                    </m:r>
                  </m:oMath>
                </a14:m>
                <a:r>
                  <a:rPr lang="en-US"/>
                  <a:t>, as a function, its range is the image manifold (or a subset).</a:t>
                </a:r>
              </a:p>
              <a:p>
                <a:pPr>
                  <a:lnSpc>
                    <a:spcPct val="110000"/>
                  </a:lnSpc>
                </a:pPr>
                <a:r>
                  <a:rPr lang="en-US"/>
                  <a:t>For the conditional GAN</a:t>
                </a:r>
              </a:p>
              <a:p>
                <a:pPr marL="0" indent="0">
                  <a:lnSpc>
                    <a:spcPct val="110000"/>
                  </a:lnSpc>
                  <a:buNone/>
                </a:pPr>
                <a14:m>
                  <m:oMathPara xmlns:m="http://schemas.openxmlformats.org/officeDocument/2006/math">
                    <m:oMathParaPr>
                      <m:jc m:val="left"/>
                    </m:oMathParaPr>
                    <m:oMath xmlns:m="http://schemas.openxmlformats.org/officeDocument/2006/math">
                      <m:sSub>
                        <m:sSubPr>
                          <m:ctrlPr>
                            <a:rPr lang="en-US" sz="2000" i="1">
                              <a:latin typeface="Cambria Math" charset="0"/>
                            </a:rPr>
                          </m:ctrlPr>
                        </m:sSubPr>
                        <m:e>
                          <m:r>
                            <a:rPr lang="en-US" sz="2000" i="1">
                              <a:latin typeface="Cambria Math" charset="0"/>
                              <a:ea typeface="Cambria Math" charset="0"/>
                              <a:cs typeface="Cambria Math" charset="0"/>
                            </a:rPr>
                            <m:t>ℒ</m:t>
                          </m:r>
                        </m:e>
                        <m:sub>
                          <m:r>
                            <a:rPr lang="en-US" sz="2000" i="1">
                              <a:latin typeface="Cambria Math" charset="0"/>
                            </a:rPr>
                            <m:t>𝑐𝐺𝐴𝑁</m:t>
                          </m:r>
                        </m:sub>
                      </m:sSub>
                      <m:d>
                        <m:dPr>
                          <m:ctrlPr>
                            <a:rPr lang="en-US" sz="2000" i="1">
                              <a:latin typeface="Cambria Math" charset="0"/>
                            </a:rPr>
                          </m:ctrlPr>
                        </m:dPr>
                        <m:e>
                          <m:r>
                            <a:rPr lang="en-US" sz="2000" i="1">
                              <a:latin typeface="Cambria Math" charset="0"/>
                            </a:rPr>
                            <m:t>𝐺</m:t>
                          </m:r>
                          <m:r>
                            <a:rPr lang="en-US" sz="2000" i="1">
                              <a:latin typeface="Cambria Math" charset="0"/>
                            </a:rPr>
                            <m:t>,</m:t>
                          </m:r>
                          <m:r>
                            <a:rPr lang="en-US" sz="2000" i="1">
                              <a:latin typeface="Cambria Math" charset="0"/>
                            </a:rPr>
                            <m:t>𝐷</m:t>
                          </m:r>
                        </m:e>
                      </m:d>
                      <m:r>
                        <a:rPr lang="en-US" sz="2000" i="1">
                          <a:latin typeface="Cambria Math" charset="0"/>
                        </a:rPr>
                        <m:t>=</m:t>
                      </m:r>
                      <m:sSub>
                        <m:sSubPr>
                          <m:ctrlPr>
                            <a:rPr lang="en-US" sz="2000" i="1">
                              <a:latin typeface="Cambria Math" charset="0"/>
                            </a:rPr>
                          </m:ctrlPr>
                        </m:sSubPr>
                        <m:e>
                          <m:r>
                            <a:rPr lang="en-US" sz="2000" i="1">
                              <a:latin typeface="Cambria Math" charset="0"/>
                            </a:rPr>
                            <m:t>𝔼</m:t>
                          </m:r>
                        </m:e>
                        <m:sub>
                          <m:r>
                            <a:rPr lang="en-US" sz="2000" i="1">
                              <a:latin typeface="Cambria Math" charset="0"/>
                            </a:rPr>
                            <m:t>𝑥</m:t>
                          </m:r>
                          <m:r>
                            <a:rPr lang="en-US" sz="2000" i="1">
                              <a:latin typeface="Cambria Math" charset="0"/>
                            </a:rPr>
                            <m:t>,</m:t>
                          </m:r>
                          <m:r>
                            <a:rPr lang="en-US" sz="2000" i="1">
                              <a:latin typeface="Cambria Math" charset="0"/>
                            </a:rPr>
                            <m:t>𝑦</m:t>
                          </m:r>
                          <m:r>
                            <a:rPr lang="en-US" sz="2000" i="1">
                              <a:latin typeface="Cambria Math" charset="0"/>
                            </a:rPr>
                            <m:t>~</m:t>
                          </m:r>
                          <m:sSub>
                            <m:sSubPr>
                              <m:ctrlPr>
                                <a:rPr lang="en-US" sz="2000" i="1">
                                  <a:latin typeface="Cambria Math" charset="0"/>
                                </a:rPr>
                              </m:ctrlPr>
                            </m:sSubPr>
                            <m:e>
                              <m:r>
                                <a:rPr lang="en-US" sz="2000" i="1">
                                  <a:latin typeface="Cambria Math" charset="0"/>
                                </a:rPr>
                                <m:t>𝑝</m:t>
                              </m:r>
                            </m:e>
                            <m:sub>
                              <m:r>
                                <a:rPr lang="en-US" sz="2000" i="1">
                                  <a:latin typeface="Cambria Math" charset="0"/>
                                </a:rPr>
                                <m:t>𝑑𝑎𝑡𝑎</m:t>
                              </m:r>
                            </m:sub>
                          </m:sSub>
                          <m:d>
                            <m:dPr>
                              <m:ctrlPr>
                                <a:rPr lang="en-US" sz="2000" i="1">
                                  <a:latin typeface="Cambria Math" charset="0"/>
                                </a:rPr>
                              </m:ctrlPr>
                            </m:dPr>
                            <m:e>
                              <m:r>
                                <a:rPr lang="en-US" sz="2000" i="1">
                                  <a:latin typeface="Cambria Math" charset="0"/>
                                </a:rPr>
                                <m:t>𝑥</m:t>
                              </m:r>
                              <m:r>
                                <a:rPr lang="en-US" sz="2000" i="1">
                                  <a:latin typeface="Cambria Math" charset="0"/>
                                </a:rPr>
                                <m:t>,</m:t>
                              </m:r>
                              <m:r>
                                <a:rPr lang="en-US" sz="2000" i="1">
                                  <a:latin typeface="Cambria Math" charset="0"/>
                                </a:rPr>
                                <m:t>𝑦</m:t>
                              </m:r>
                            </m:e>
                          </m:d>
                        </m:sub>
                      </m:sSub>
                      <m:d>
                        <m:dPr>
                          <m:begChr m:val="["/>
                          <m:endChr m:val="]"/>
                          <m:ctrlPr>
                            <a:rPr lang="en-US" sz="2000" i="1">
                              <a:latin typeface="Cambria Math" charset="0"/>
                            </a:rPr>
                          </m:ctrlPr>
                        </m:dPr>
                        <m:e>
                          <m:func>
                            <m:funcPr>
                              <m:ctrlPr>
                                <a:rPr lang="en-US" sz="2000" i="1">
                                  <a:latin typeface="Cambria Math" charset="0"/>
                                </a:rPr>
                              </m:ctrlPr>
                            </m:funcPr>
                            <m:fName>
                              <m:r>
                                <m:rPr>
                                  <m:sty m:val="p"/>
                                </m:rPr>
                                <a:rPr lang="en-US" sz="2000">
                                  <a:latin typeface="Cambria Math" charset="0"/>
                                </a:rPr>
                                <m:t>log</m:t>
                              </m:r>
                            </m:fName>
                            <m:e>
                              <m:r>
                                <a:rPr lang="en-US" sz="2000" i="1">
                                  <a:latin typeface="Cambria Math" charset="0"/>
                                </a:rPr>
                                <m:t>𝐷</m:t>
                              </m:r>
                              <m:d>
                                <m:dPr>
                                  <m:ctrlPr>
                                    <a:rPr lang="en-US" sz="2000" i="1">
                                      <a:latin typeface="Cambria Math" charset="0"/>
                                    </a:rPr>
                                  </m:ctrlPr>
                                </m:dPr>
                                <m:e>
                                  <m:r>
                                    <a:rPr lang="en-US" sz="2000" i="1">
                                      <a:latin typeface="Cambria Math" charset="0"/>
                                    </a:rPr>
                                    <m:t>𝑥</m:t>
                                  </m:r>
                                  <m:r>
                                    <a:rPr lang="en-US" sz="2000" i="1">
                                      <a:latin typeface="Cambria Math" charset="0"/>
                                    </a:rPr>
                                    <m:t>,</m:t>
                                  </m:r>
                                  <m:r>
                                    <a:rPr lang="en-US" sz="2000" i="1">
                                      <a:latin typeface="Cambria Math" charset="0"/>
                                    </a:rPr>
                                    <m:t>𝑦</m:t>
                                  </m:r>
                                </m:e>
                              </m:d>
                            </m:e>
                          </m:func>
                        </m:e>
                      </m:d>
                      <m:r>
                        <a:rPr lang="en-US" sz="2000" i="1">
                          <a:latin typeface="Cambria Math" charset="0"/>
                        </a:rPr>
                        <m:t>+</m:t>
                      </m:r>
                      <m:sSub>
                        <m:sSubPr>
                          <m:ctrlPr>
                            <a:rPr lang="en-US" sz="2000" i="1">
                              <a:latin typeface="Cambria Math" charset="0"/>
                            </a:rPr>
                          </m:ctrlPr>
                        </m:sSubPr>
                        <m:e>
                          <m:r>
                            <a:rPr lang="en-US" sz="2000" i="1">
                              <a:latin typeface="Cambria Math" charset="0"/>
                            </a:rPr>
                            <m:t>𝔼</m:t>
                          </m:r>
                        </m:e>
                        <m:sub>
                          <m:r>
                            <a:rPr lang="en-US" sz="2000" i="1">
                              <a:latin typeface="Cambria Math" charset="0"/>
                            </a:rPr>
                            <m:t>𝑥</m:t>
                          </m:r>
                          <m:r>
                            <a:rPr lang="en-US" sz="2000" i="1">
                              <a:latin typeface="Cambria Math" charset="0"/>
                            </a:rPr>
                            <m:t>~</m:t>
                          </m:r>
                          <m:sSub>
                            <m:sSubPr>
                              <m:ctrlPr>
                                <a:rPr lang="en-US" sz="2000" i="1">
                                  <a:latin typeface="Cambria Math" charset="0"/>
                                </a:rPr>
                              </m:ctrlPr>
                            </m:sSubPr>
                            <m:e>
                              <m:r>
                                <a:rPr lang="en-US" sz="2000" i="1">
                                  <a:latin typeface="Cambria Math" charset="0"/>
                                </a:rPr>
                                <m:t>𝑝</m:t>
                              </m:r>
                            </m:e>
                            <m:sub>
                              <m:r>
                                <a:rPr lang="en-US" sz="2000" i="1">
                                  <a:latin typeface="Cambria Math" charset="0"/>
                                </a:rPr>
                                <m:t>𝑑𝑎𝑡𝑎</m:t>
                              </m:r>
                            </m:sub>
                          </m:sSub>
                          <m:d>
                            <m:dPr>
                              <m:ctrlPr>
                                <a:rPr lang="en-US" sz="2000" i="1">
                                  <a:latin typeface="Cambria Math" charset="0"/>
                                </a:rPr>
                              </m:ctrlPr>
                            </m:dPr>
                            <m:e>
                              <m:r>
                                <a:rPr lang="en-US" sz="2000" i="1">
                                  <a:latin typeface="Cambria Math" charset="0"/>
                                </a:rPr>
                                <m:t>𝑥</m:t>
                              </m:r>
                            </m:e>
                          </m:d>
                          <m:r>
                            <a:rPr lang="en-US" sz="2000" i="1">
                              <a:latin typeface="Cambria Math" charset="0"/>
                            </a:rPr>
                            <m:t>,</m:t>
                          </m:r>
                          <m:r>
                            <a:rPr lang="en-US" sz="2000" i="1">
                              <a:latin typeface="Cambria Math" charset="0"/>
                            </a:rPr>
                            <m:t>𝑧</m:t>
                          </m:r>
                          <m:r>
                            <a:rPr lang="en-US" sz="2000" i="1">
                              <a:latin typeface="Cambria Math" charset="0"/>
                            </a:rPr>
                            <m:t>~</m:t>
                          </m:r>
                          <m:sSub>
                            <m:sSubPr>
                              <m:ctrlPr>
                                <a:rPr lang="en-US" sz="2000" i="1">
                                  <a:latin typeface="Cambria Math" charset="0"/>
                                </a:rPr>
                              </m:ctrlPr>
                            </m:sSubPr>
                            <m:e>
                              <m:r>
                                <a:rPr lang="en-US" sz="2000" i="1">
                                  <a:latin typeface="Cambria Math" charset="0"/>
                                </a:rPr>
                                <m:t>𝑝</m:t>
                              </m:r>
                            </m:e>
                            <m:sub>
                              <m:r>
                                <a:rPr lang="en-US" sz="2000" i="1">
                                  <a:latin typeface="Cambria Math" charset="0"/>
                                </a:rPr>
                                <m:t>𝑧</m:t>
                              </m:r>
                            </m:sub>
                          </m:sSub>
                          <m:r>
                            <a:rPr lang="en-US" sz="2000" i="1">
                              <a:latin typeface="Cambria Math" charset="0"/>
                            </a:rPr>
                            <m:t>(</m:t>
                          </m:r>
                          <m:r>
                            <a:rPr lang="en-US" sz="2000" i="1">
                              <a:latin typeface="Cambria Math" charset="0"/>
                            </a:rPr>
                            <m:t>𝑧</m:t>
                          </m:r>
                          <m:r>
                            <a:rPr lang="en-US" sz="2000" i="1">
                              <a:latin typeface="Cambria Math" charset="0"/>
                            </a:rPr>
                            <m:t>)</m:t>
                          </m:r>
                        </m:sub>
                      </m:sSub>
                      <m:d>
                        <m:dPr>
                          <m:begChr m:val="["/>
                          <m:endChr m:val="]"/>
                          <m:ctrlPr>
                            <a:rPr lang="en-US" sz="2000" i="1">
                              <a:latin typeface="Cambria Math" charset="0"/>
                            </a:rPr>
                          </m:ctrlPr>
                        </m:dPr>
                        <m:e>
                          <m:func>
                            <m:funcPr>
                              <m:ctrlPr>
                                <a:rPr lang="en-US" sz="2000" i="1">
                                  <a:latin typeface="Cambria Math" charset="0"/>
                                </a:rPr>
                              </m:ctrlPr>
                            </m:funcPr>
                            <m:fName>
                              <m:r>
                                <m:rPr>
                                  <m:sty m:val="p"/>
                                </m:rPr>
                                <a:rPr lang="en-US" sz="2000">
                                  <a:latin typeface="Cambria Math" charset="0"/>
                                </a:rPr>
                                <m:t>log</m:t>
                              </m:r>
                            </m:fName>
                            <m:e>
                              <m:r>
                                <a:rPr lang="en-US" sz="2000" i="1">
                                  <a:latin typeface="Cambria Math" charset="0"/>
                                </a:rPr>
                                <m:t>(1−</m:t>
                              </m:r>
                              <m:r>
                                <a:rPr lang="en-US" sz="2000" i="1">
                                  <a:latin typeface="Cambria Math" charset="0"/>
                                </a:rPr>
                                <m:t>𝐷</m:t>
                              </m:r>
                              <m:r>
                                <a:rPr lang="en-US" sz="2000" i="1">
                                  <a:latin typeface="Cambria Math" charset="0"/>
                                </a:rPr>
                                <m:t>(</m:t>
                              </m:r>
                              <m:r>
                                <a:rPr lang="en-US" sz="2000" i="1">
                                  <a:latin typeface="Cambria Math" charset="0"/>
                                </a:rPr>
                                <m:t>𝑥</m:t>
                              </m:r>
                              <m:r>
                                <a:rPr lang="en-US" sz="2000" i="1">
                                  <a:latin typeface="Cambria Math" charset="0"/>
                                </a:rPr>
                                <m:t>,</m:t>
                              </m:r>
                              <m:r>
                                <a:rPr lang="en-US" sz="2000" i="1">
                                  <a:latin typeface="Cambria Math" charset="0"/>
                                </a:rPr>
                                <m:t>𝐺</m:t>
                              </m:r>
                              <m:r>
                                <a:rPr lang="en-US" sz="2000" i="1">
                                  <a:latin typeface="Cambria Math" charset="0"/>
                                </a:rPr>
                                <m:t>(</m:t>
                              </m:r>
                              <m:r>
                                <a:rPr lang="en-US" sz="2000" i="1">
                                  <a:latin typeface="Cambria Math" charset="0"/>
                                </a:rPr>
                                <m:t>𝑥</m:t>
                              </m:r>
                              <m:r>
                                <a:rPr lang="en-US" sz="2000" i="1">
                                  <a:latin typeface="Cambria Math" charset="0"/>
                                </a:rPr>
                                <m:t>,</m:t>
                              </m:r>
                              <m:r>
                                <a:rPr lang="en-US" sz="2000" i="1">
                                  <a:latin typeface="Cambria Math" charset="0"/>
                                </a:rPr>
                                <m:t>𝑧</m:t>
                              </m:r>
                              <m:r>
                                <a:rPr lang="en-US" sz="2000" i="1">
                                  <a:latin typeface="Cambria Math" charset="0"/>
                                </a:rPr>
                                <m:t>)</m:t>
                              </m:r>
                            </m:e>
                          </m:func>
                        </m:e>
                      </m:d>
                      <m:r>
                        <a:rPr lang="en-US" sz="2000" i="1">
                          <a:latin typeface="Cambria Math" charset="0"/>
                        </a:rPr>
                        <m:t>+</m:t>
                      </m:r>
                      <m:r>
                        <a:rPr lang="en-US" sz="2000" i="1">
                          <a:latin typeface="Cambria Math" charset="0"/>
                        </a:rPr>
                        <m:t>𝜆</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ℒ</m:t>
                          </m:r>
                        </m:e>
                        <m:sub>
                          <m:r>
                            <a:rPr lang="en-US" sz="2000" i="1">
                              <a:latin typeface="Cambria Math" charset="0"/>
                              <a:ea typeface="Cambria Math" charset="0"/>
                              <a:cs typeface="Cambria Math" charset="0"/>
                            </a:rPr>
                            <m:t>𝐿</m:t>
                          </m:r>
                          <m:r>
                            <a:rPr lang="en-US" sz="2000" i="1">
                              <a:latin typeface="Cambria Math" charset="0"/>
                              <a:ea typeface="Cambria Math" charset="0"/>
                              <a:cs typeface="Cambria Math" charset="0"/>
                            </a:rPr>
                            <m:t>1</m:t>
                          </m:r>
                        </m:sub>
                      </m:sSub>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𝐺</m:t>
                      </m:r>
                      <m:r>
                        <a:rPr lang="en-US" sz="2000" i="1">
                          <a:latin typeface="Cambria Math" charset="0"/>
                          <a:ea typeface="Cambria Math" charset="0"/>
                          <a:cs typeface="Cambria Math" charset="0"/>
                        </a:rPr>
                        <m:t>)</m:t>
                      </m:r>
                    </m:oMath>
                  </m:oMathPara>
                </a14:m>
                <a:endParaRPr lang="en-US" sz="2000"/>
              </a:p>
              <a:p>
                <a:pPr>
                  <a:lnSpc>
                    <a:spcPct val="110000"/>
                  </a:lnSpc>
                </a:pPr>
                <a14:m>
                  <m:oMath xmlns:m="http://schemas.openxmlformats.org/officeDocument/2006/math">
                    <m:r>
                      <a:rPr lang="en-US" i="1">
                        <a:latin typeface="Cambria Math" charset="0"/>
                      </a:rPr>
                      <m:t>𝑓</m:t>
                    </m:r>
                  </m:oMath>
                </a14:m>
                <a:r>
                  <a:rPr lang="en-US"/>
                  <a:t> becomes </a:t>
                </a:r>
                <a14:m>
                  <m:oMath xmlns:m="http://schemas.openxmlformats.org/officeDocument/2006/math">
                    <m:r>
                      <a:rPr lang="en-US" i="1">
                        <a:latin typeface="Cambria Math" charset="0"/>
                      </a:rPr>
                      <m:t>𝐺</m:t>
                    </m:r>
                    <m:r>
                      <a:rPr lang="en-US" i="1">
                        <a:latin typeface="Cambria Math" charset="0"/>
                      </a:rPr>
                      <m:t>,</m:t>
                    </m:r>
                    <m:r>
                      <a:rPr lang="en-US" i="1">
                        <a:latin typeface="Cambria Math" charset="0"/>
                      </a:rPr>
                      <m:t>𝐷</m:t>
                    </m:r>
                    <m:r>
                      <a:rPr lang="en-US" i="1">
                        <a:latin typeface="Cambria Math" charset="0"/>
                      </a:rPr>
                      <m:t>. </m:t>
                    </m:r>
                  </m:oMath>
                </a14:m>
                <a:r>
                  <a:rPr lang="en-US"/>
                  <a:t>And </a:t>
                </a:r>
                <a14:m>
                  <m:oMath xmlns:m="http://schemas.openxmlformats.org/officeDocument/2006/math">
                    <m:r>
                      <a:rPr lang="en-US" i="1">
                        <a:latin typeface="Cambria Math" charset="0"/>
                        <a:ea typeface="Cambria Math" charset="0"/>
                        <a:cs typeface="Cambria Math" charset="0"/>
                      </a:rPr>
                      <m:t>ℒ</m:t>
                    </m:r>
                  </m:oMath>
                </a14:m>
                <a:r>
                  <a:rPr lang="en-US"/>
                  <a:t> is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ℒ</m:t>
                        </m:r>
                      </m:e>
                      <m:sub>
                        <m:r>
                          <a:rPr lang="en-US" i="1">
                            <a:latin typeface="Cambria Math" charset="0"/>
                          </a:rPr>
                          <m:t>𝑐𝐺𝐴𝑁</m:t>
                        </m:r>
                      </m:sub>
                    </m:sSub>
                  </m:oMath>
                </a14:m>
                <a:r>
                  <a:rPr lang="en-US"/>
                  <a:t>. Once the training data is fixed, the loss function is no longer a function of </a:t>
                </a:r>
                <a14:m>
                  <m:oMath xmlns:m="http://schemas.openxmlformats.org/officeDocument/2006/math">
                    <m:r>
                      <a:rPr lang="en-US" i="1">
                        <a:latin typeface="Cambria Math" charset="0"/>
                      </a:rPr>
                      <m:t>𝑥</m:t>
                    </m:r>
                    <m:r>
                      <a:rPr lang="en-US" i="1">
                        <a:latin typeface="Cambria Math" charset="0"/>
                      </a:rPr>
                      <m:t>, </m:t>
                    </m:r>
                    <m:r>
                      <a:rPr lang="en-US" i="1">
                        <a:latin typeface="Cambria Math" charset="0"/>
                      </a:rPr>
                      <m:t>𝑦</m:t>
                    </m:r>
                    <m:r>
                      <a:rPr lang="en-US" i="1">
                        <a:latin typeface="Cambria Math" charset="0"/>
                      </a:rPr>
                      <m:t>,</m:t>
                    </m:r>
                    <m:r>
                      <a:rPr lang="en-US" i="1">
                        <a:latin typeface="Cambria Math" charset="0"/>
                      </a:rPr>
                      <m:t>𝑧</m:t>
                    </m:r>
                  </m:oMath>
                </a14:m>
                <a:r>
                  <a:rPr lang="en-US"/>
                  <a:t>, but a function of infinite dimensional vectors </a:t>
                </a:r>
                <a14:m>
                  <m:oMath xmlns:m="http://schemas.openxmlformats.org/officeDocument/2006/math">
                    <m:r>
                      <a:rPr lang="en-US" i="1">
                        <a:latin typeface="Cambria Math" charset="0"/>
                      </a:rPr>
                      <m:t>𝐺</m:t>
                    </m:r>
                  </m:oMath>
                </a14:m>
                <a:r>
                  <a:rPr lang="en-US"/>
                  <a:t> and </a:t>
                </a:r>
                <a14:m>
                  <m:oMath xmlns:m="http://schemas.openxmlformats.org/officeDocument/2006/math">
                    <m:r>
                      <a:rPr lang="en-US" i="1">
                        <a:latin typeface="Cambria Math" charset="0"/>
                      </a:rPr>
                      <m:t>𝐷</m:t>
                    </m:r>
                  </m:oMath>
                </a14:m>
                <a:r>
                  <a:rPr lang="en-US"/>
                  <a:t> (recall calculus of variation)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b="-1261"/>
                </a:stretch>
              </a:blipFill>
            </p:spPr>
            <p:txBody>
              <a:bodyPr/>
              <a:lstStyle/>
              <a:p>
                <a:r>
                  <a:rPr lang="en-US">
                    <a:noFill/>
                  </a:rPr>
                  <a:t> </a:t>
                </a:r>
              </a:p>
            </p:txBody>
          </p:sp>
        </mc:Fallback>
      </mc:AlternateContent>
    </p:spTree>
    <p:extLst>
      <p:ext uri="{BB962C8B-B14F-4D97-AF65-F5344CB8AC3E}">
        <p14:creationId xmlns:p14="http://schemas.microsoft.com/office/powerpoint/2010/main" val="1312813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0" indent="0" algn="ctr"/>
            <a:r>
              <a:rPr lang="en-US" sz="4400"/>
              <a:t>But what is the image manifold?</a:t>
            </a:r>
            <a:br>
              <a:rPr lang="en-US" sz="4400"/>
            </a:br>
            <a:r>
              <a:rPr lang="en-US" sz="4400"/>
              <a:t>Does each output fall on the image manifold?</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026311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a:t>
            </a:r>
          </a:p>
        </p:txBody>
      </p:sp>
      <p:sp>
        <p:nvSpPr>
          <p:cNvPr id="3" name="Text Placeholder 2"/>
          <p:cNvSpPr>
            <a:spLocks noGrp="1"/>
          </p:cNvSpPr>
          <p:nvPr>
            <p:ph type="body" idx="1"/>
          </p:nvPr>
        </p:nvSpPr>
        <p:spPr/>
        <p:txBody>
          <a:bodyPr/>
          <a:lstStyle/>
          <a:p>
            <a:r>
              <a:rPr lang="en-US"/>
              <a:t>Image-to-image translation</a:t>
            </a:r>
          </a:p>
          <a:p>
            <a:r>
              <a:rPr lang="en-US"/>
              <a:t>Translating one possible representation of a scene into another</a:t>
            </a:r>
          </a:p>
          <a:p>
            <a:r>
              <a:rPr lang="en-US"/>
              <a:t>Common framework for predicting pixels from pixels</a:t>
            </a:r>
          </a:p>
        </p:txBody>
      </p:sp>
    </p:spTree>
    <p:extLst>
      <p:ext uri="{BB962C8B-B14F-4D97-AF65-F5344CB8AC3E}">
        <p14:creationId xmlns:p14="http://schemas.microsoft.com/office/powerpoint/2010/main" val="238323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Image Manifold?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00000"/>
                  </a:lnSpc>
                </a:pPr>
                <a:r>
                  <a:rPr lang="en-US">
                    <a:hlinkClick r:id="rId2"/>
                  </a:rPr>
                  <a:t>Riemannian</a:t>
                </a:r>
                <a:r>
                  <a:rPr lang="en-US"/>
                  <a:t> (more general) </a:t>
                </a:r>
                <a:r>
                  <a:rPr lang="en-US">
                    <a:sym typeface="Wingdings"/>
                  </a:rPr>
                  <a:t> Euclidean (simplified)</a:t>
                </a:r>
                <a:endParaRPr lang="en-US"/>
              </a:p>
              <a:p>
                <a:pPr>
                  <a:lnSpc>
                    <a:spcPct val="100000"/>
                  </a:lnSpc>
                </a:pPr>
                <a:r>
                  <a:rPr lang="en-US"/>
                  <a:t>A subspace of the Euclidean space. </a:t>
                </a:r>
              </a:p>
              <a:p>
                <a:pPr>
                  <a:lnSpc>
                    <a:spcPct val="100000"/>
                  </a:lnSpc>
                </a:pPr>
                <a:r>
                  <a:rPr lang="en-US"/>
                  <a:t>Let’s provide an informal definition: </a:t>
                </a:r>
              </a:p>
              <a:p>
                <a:pPr marL="0" indent="0">
                  <a:lnSpc>
                    <a:spcPct val="100000"/>
                  </a:lnSpc>
                  <a:buNone/>
                </a:pPr>
                <a:r>
                  <a:rPr lang="en-US"/>
                  <a:t>With fixed resolution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h</m:t>
                    </m:r>
                  </m:oMath>
                </a14:m>
                <a:r>
                  <a:rPr lang="en-US"/>
                  <a:t>) and fixed number of channels (</a:t>
                </a:r>
                <a14:m>
                  <m:oMath xmlns:m="http://schemas.openxmlformats.org/officeDocument/2006/math">
                    <m:r>
                      <a:rPr lang="en-US" b="0" i="1" smtClean="0">
                        <a:latin typeface="Cambria Math" charset="0"/>
                      </a:rPr>
                      <m:t>𝑑</m:t>
                    </m:r>
                  </m:oMath>
                </a14:m>
                <a:r>
                  <a:rPr lang="en-US"/>
                  <a:t>), an input </a:t>
                </a:r>
                <a14:m>
                  <m:oMath xmlns:m="http://schemas.openxmlformats.org/officeDocument/2006/math">
                    <m:sSup>
                      <m:sSupPr>
                        <m:ctrlPr>
                          <a:rPr lang="en-US" b="0" i="1" smtClean="0">
                            <a:latin typeface="Cambria Math" charset="0"/>
                          </a:rPr>
                        </m:ctrlPr>
                      </m:sSupPr>
                      <m:e>
                        <m:r>
                          <a:rPr lang="en-US" b="0" i="1" smtClean="0">
                            <a:latin typeface="Cambria Math" charset="0"/>
                          </a:rPr>
                          <m:t>𝐼</m:t>
                        </m:r>
                      </m:e>
                      <m:sup>
                        <m:r>
                          <a:rPr lang="en-US" b="0" i="1" smtClean="0">
                            <a:latin typeface="Cambria Math" charset="0"/>
                          </a:rPr>
                          <m:t>𝑤</m:t>
                        </m:r>
                        <m:r>
                          <a:rPr lang="en-US" b="0" i="1" smtClean="0">
                            <a:latin typeface="Cambria Math" charset="0"/>
                          </a:rPr>
                          <m:t>×</m:t>
                        </m:r>
                        <m:r>
                          <a:rPr lang="en-US" b="0" i="1" smtClean="0">
                            <a:latin typeface="Cambria Math" charset="0"/>
                          </a:rPr>
                          <m:t>h</m:t>
                        </m:r>
                        <m:r>
                          <a:rPr lang="en-US" b="0" i="1" smtClean="0">
                            <a:latin typeface="Cambria Math" charset="0"/>
                          </a:rPr>
                          <m:t>×</m:t>
                        </m:r>
                        <m:r>
                          <a:rPr lang="en-US" b="0" i="1" smtClean="0">
                            <a:latin typeface="Cambria Math" charset="0"/>
                          </a:rPr>
                          <m:t>𝑑</m:t>
                        </m:r>
                      </m:sup>
                    </m:sSup>
                  </m:oMath>
                </a14:m>
                <a:r>
                  <a:rPr lang="en-US"/>
                  <a:t> is considered as a point of the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𝑤</m:t>
                        </m:r>
                        <m:r>
                          <a:rPr lang="en-US" b="0" i="1" smtClean="0">
                            <a:latin typeface="Cambria Math" charset="0"/>
                          </a:rPr>
                          <m:t>×</m:t>
                        </m:r>
                        <m:r>
                          <a:rPr lang="en-US" b="0" i="1" smtClean="0">
                            <a:latin typeface="Cambria Math" charset="0"/>
                          </a:rPr>
                          <m:t>h</m:t>
                        </m:r>
                        <m:r>
                          <a:rPr lang="en-US" b="0" i="1" smtClean="0">
                            <a:latin typeface="Cambria Math" charset="0"/>
                          </a:rPr>
                          <m:t>×</m:t>
                        </m:r>
                        <m:r>
                          <a:rPr lang="en-US" b="0" i="1" smtClean="0">
                            <a:latin typeface="Cambria Math" charset="0"/>
                          </a:rPr>
                          <m:t>𝑑</m:t>
                        </m:r>
                      </m:sup>
                    </m:sSup>
                  </m:oMath>
                </a14:m>
                <a:r>
                  <a:rPr lang="en-US"/>
                  <a:t>-based image manifold if </a:t>
                </a:r>
                <a14:m>
                  <m:oMath xmlns:m="http://schemas.openxmlformats.org/officeDocument/2006/math">
                    <m:r>
                      <a:rPr lang="en-US" b="0" i="1" smtClean="0">
                        <a:latin typeface="Cambria Math" charset="0"/>
                      </a:rPr>
                      <m:t>𝐼</m:t>
                    </m:r>
                  </m:oMath>
                </a14:m>
                <a:r>
                  <a:rPr lang="en-US"/>
                  <a:t> is looks like a real image. (assume a perfect discriminator exists)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1681"/>
                </a:stretch>
              </a:blipFill>
            </p:spPr>
            <p:txBody>
              <a:bodyPr/>
              <a:lstStyle/>
              <a:p>
                <a:r>
                  <a:rPr lang="en-US">
                    <a:noFill/>
                  </a:rPr>
                  <a:t> </a:t>
                </a:r>
              </a:p>
            </p:txBody>
          </p:sp>
        </mc:Fallback>
      </mc:AlternateContent>
    </p:spTree>
    <p:extLst>
      <p:ext uri="{BB962C8B-B14F-4D97-AF65-F5344CB8AC3E}">
        <p14:creationId xmlns:p14="http://schemas.microsoft.com/office/powerpoint/2010/main" val="16485832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What does the image manifold look like?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7363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sparsity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What’s the probability to fall on the image manifold for a random sample?</a:t>
                </a:r>
              </a:p>
              <a:p>
                <a:r>
                  <a:rPr lang="en-US"/>
                  <a:t>Even for </a:t>
                </a:r>
                <a14:m>
                  <m:oMath xmlns:m="http://schemas.openxmlformats.org/officeDocument/2006/math">
                    <m:r>
                      <a:rPr lang="en-US" b="0" i="1" smtClean="0">
                        <a:latin typeface="Cambria Math" charset="0"/>
                      </a:rPr>
                      <m:t>16×16×1</m:t>
                    </m:r>
                  </m:oMath>
                </a14:m>
                <a:r>
                  <a:rPr lang="en-US"/>
                  <a:t>, the universe is </a:t>
                </a:r>
                <a14:m>
                  <m:oMath xmlns:m="http://schemas.openxmlformats.org/officeDocument/2006/math">
                    <m:sSup>
                      <m:sSupPr>
                        <m:ctrlPr>
                          <a:rPr lang="en-US" b="0" i="1" smtClean="0">
                            <a:latin typeface="Cambria Math" charset="0"/>
                          </a:rPr>
                        </m:ctrlPr>
                      </m:sSupPr>
                      <m:e>
                        <m:r>
                          <a:rPr lang="en-US" b="0" i="1" smtClean="0">
                            <a:latin typeface="Cambria Math" charset="0"/>
                          </a:rPr>
                          <m:t>256</m:t>
                        </m:r>
                      </m:e>
                      <m:sup>
                        <m:r>
                          <a:rPr lang="en-US" b="0" i="1" smtClean="0">
                            <a:latin typeface="Cambria Math" charset="0"/>
                          </a:rPr>
                          <m:t>256</m:t>
                        </m:r>
                      </m:sup>
                    </m:sSup>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2048</m:t>
                        </m:r>
                      </m:sup>
                    </m:sSup>
                    <m:r>
                      <a:rPr lang="en-US" i="1">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614</m:t>
                        </m:r>
                      </m:sup>
                    </m:sSup>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b="53029"/>
          <a:stretch/>
        </p:blipFill>
        <p:spPr>
          <a:xfrm>
            <a:off x="1193523" y="3342202"/>
            <a:ext cx="6924565" cy="2969698"/>
          </a:xfrm>
          <a:prstGeom prst="rect">
            <a:avLst/>
          </a:prstGeom>
        </p:spPr>
      </p:pic>
      <p:sp>
        <p:nvSpPr>
          <p:cNvPr id="5" name="TextBox 4"/>
          <p:cNvSpPr txBox="1"/>
          <p:nvPr/>
        </p:nvSpPr>
        <p:spPr>
          <a:xfrm>
            <a:off x="2268808" y="6312210"/>
            <a:ext cx="5164873" cy="461665"/>
          </a:xfrm>
          <a:prstGeom prst="rect">
            <a:avLst/>
          </a:prstGeom>
          <a:noFill/>
        </p:spPr>
        <p:txBody>
          <a:bodyPr wrap="square" rtlCol="0">
            <a:spAutoFit/>
          </a:bodyPr>
          <a:lstStyle/>
          <a:p>
            <a:r>
              <a:rPr lang="en-US" sz="2400"/>
              <a:t>Real images are stars in the universe</a:t>
            </a:r>
          </a:p>
        </p:txBody>
      </p:sp>
      <p:sp>
        <p:nvSpPr>
          <p:cNvPr id="6" name="TextBox 5"/>
          <p:cNvSpPr txBox="1"/>
          <p:nvPr/>
        </p:nvSpPr>
        <p:spPr>
          <a:xfrm>
            <a:off x="8397211" y="4976634"/>
            <a:ext cx="3311912" cy="1200329"/>
          </a:xfrm>
          <a:prstGeom prst="rect">
            <a:avLst/>
          </a:prstGeom>
          <a:noFill/>
        </p:spPr>
        <p:txBody>
          <a:bodyPr wrap="square" rtlCol="0">
            <a:spAutoFit/>
          </a:bodyPr>
          <a:lstStyle/>
          <a:p>
            <a:r>
              <a:rPr lang="en-US"/>
              <a:t>“The emptiness is normal, the richness of the </a:t>
            </a:r>
            <a:r>
              <a:rPr lang="en-US" u="sng"/>
              <a:t>images’</a:t>
            </a:r>
            <a:r>
              <a:rPr lang="en-US"/>
              <a:t> neighborhood is the exception”</a:t>
            </a:r>
          </a:p>
          <a:p>
            <a:r>
              <a:rPr lang="en-US"/>
              <a:t>---- adapted from </a:t>
            </a:r>
            <a:r>
              <a:rPr lang="en-US" i="1"/>
              <a:t>Powers of Ten</a:t>
            </a:r>
          </a:p>
        </p:txBody>
      </p:sp>
    </p:spTree>
    <p:extLst>
      <p:ext uri="{BB962C8B-B14F-4D97-AF65-F5344CB8AC3E}">
        <p14:creationId xmlns:p14="http://schemas.microsoft.com/office/powerpoint/2010/main" val="17201851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connectivity</a:t>
            </a:r>
          </a:p>
        </p:txBody>
      </p:sp>
      <mc:AlternateContent xmlns:mc="http://schemas.openxmlformats.org/markup-compatibility/2006" xmlns:a14="http://schemas.microsoft.com/office/drawing/2010/main">
        <mc:Choice Requires="a14">
          <p:sp>
            <p:nvSpPr>
              <p:cNvPr id="13" name="Content Placeholder 12"/>
              <p:cNvSpPr>
                <a:spLocks noGrp="1"/>
              </p:cNvSpPr>
              <p:nvPr>
                <p:ph sz="half" idx="1"/>
              </p:nvPr>
            </p:nvSpPr>
            <p:spPr/>
            <p:txBody>
              <a:bodyPr/>
              <a:lstStyle/>
              <a:p>
                <a:r>
                  <a:rPr lang="en-US"/>
                  <a:t>The image manifold is not the usual smooth manifold.</a:t>
                </a:r>
              </a:p>
              <a:p>
                <a:r>
                  <a:rPr lang="en-US"/>
                  <a:t>Two blobs are not always “path connected” (can reach each other through “style” transfer)</a:t>
                </a:r>
              </a:p>
              <a:p>
                <a:r>
                  <a:rPr lang="en-US"/>
                  <a:t>E.g. </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charset="0"/>
                        </a:rPr>
                        <m:t>𝐴</m:t>
                      </m:r>
                      <m:r>
                        <a:rPr lang="en-US" b="0" i="1" smtClean="0">
                          <a:latin typeface="Cambria Math" charset="0"/>
                        </a:rPr>
                        <m:t>={</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𝑛</m:t>
                          </m:r>
                        </m:den>
                      </m:f>
                      <m:r>
                        <a:rPr lang="en-US" b="0" i="1" smtClean="0">
                          <a:latin typeface="Cambria Math" charset="0"/>
                        </a:rPr>
                        <m:t>|</m:t>
                      </m:r>
                      <m:r>
                        <a:rPr lang="en-US" b="0" i="1" smtClean="0">
                          <a:latin typeface="Cambria Math" charset="0"/>
                        </a:rPr>
                        <m:t>𝑛</m:t>
                      </m:r>
                      <m:r>
                        <a:rPr lang="en-US" b="0" i="1" smtClean="0">
                          <a:latin typeface="Cambria Math" charset="0"/>
                        </a:rPr>
                        <m:t>∈</m:t>
                      </m:r>
                      <m:sSup>
                        <m:sSupPr>
                          <m:ctrlPr>
                            <a:rPr lang="en-US" b="0" i="1" smtClean="0">
                              <a:latin typeface="Cambria Math" charset="0"/>
                            </a:rPr>
                          </m:ctrlPr>
                        </m:sSupPr>
                        <m:e>
                          <m:r>
                            <a:rPr lang="en-US" b="0" i="1" smtClean="0">
                              <a:latin typeface="Cambria Math" charset="0"/>
                            </a:rPr>
                            <m:t>ℤ</m:t>
                          </m:r>
                        </m:e>
                        <m:sup>
                          <m:r>
                            <a:rPr lang="en-US" b="0" i="1" smtClean="0">
                              <a:latin typeface="Cambria Math" charset="0"/>
                            </a:rPr>
                            <m:t>+</m:t>
                          </m:r>
                        </m:sup>
                      </m:sSup>
                      <m:r>
                        <a:rPr lang="en-US" b="0" i="1" smtClean="0">
                          <a:latin typeface="Cambria Math" charset="0"/>
                        </a:rPr>
                        <m:t>}</m:t>
                      </m:r>
                    </m:oMath>
                  </m:oMathPara>
                </a14:m>
                <a:endParaRPr lang="en-US"/>
              </a:p>
            </p:txBody>
          </p:sp>
        </mc:Choice>
        <mc:Fallback xmlns="">
          <p:sp>
            <p:nvSpPr>
              <p:cNvPr id="13" name="Content Placeholder 12"/>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pic>
        <p:nvPicPr>
          <p:cNvPr id="15"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855636"/>
            <a:ext cx="5181600" cy="3891260"/>
          </a:xfrm>
        </p:spPr>
      </p:pic>
      <p:pic>
        <p:nvPicPr>
          <p:cNvPr id="1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427" y="3966554"/>
            <a:ext cx="2210409" cy="22104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 name="TextBox 16"/>
          <p:cNvSpPr txBox="1"/>
          <p:nvPr/>
        </p:nvSpPr>
        <p:spPr>
          <a:xfrm>
            <a:off x="838200" y="5407522"/>
            <a:ext cx="2368827" cy="769441"/>
          </a:xfrm>
          <a:prstGeom prst="rect">
            <a:avLst/>
          </a:prstGeom>
          <a:noFill/>
        </p:spPr>
        <p:txBody>
          <a:bodyPr wrap="square" rtlCol="0">
            <a:spAutoFit/>
          </a:bodyPr>
          <a:lstStyle/>
          <a:p>
            <a:r>
              <a:rPr lang="en-US" sz="1100"/>
              <a:t>Source of the manifold image: </a:t>
            </a:r>
            <a:r>
              <a:rPr lang="en-US" sz="1100">
                <a:hlinkClick r:id="rId6"/>
              </a:rPr>
              <a:t>https://people.eecs.berkeley.edu/~efros/courses/AP06/presentations/ThompsonDimensionalityReduction.pdf</a:t>
            </a:r>
            <a:endParaRPr lang="en-US" sz="1100"/>
          </a:p>
        </p:txBody>
      </p:sp>
    </p:spTree>
    <p:extLst>
      <p:ext uri="{BB962C8B-B14F-4D97-AF65-F5344CB8AC3E}">
        <p14:creationId xmlns:p14="http://schemas.microsoft.com/office/powerpoint/2010/main" val="17265903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scale-space effect</a:t>
            </a:r>
          </a:p>
        </p:txBody>
      </p:sp>
      <p:sp>
        <p:nvSpPr>
          <p:cNvPr id="6" name="Content Placeholder 5"/>
          <p:cNvSpPr>
            <a:spLocks noGrp="1"/>
          </p:cNvSpPr>
          <p:nvPr>
            <p:ph sz="half" idx="1"/>
          </p:nvPr>
        </p:nvSpPr>
        <p:spPr>
          <a:xfrm>
            <a:off x="838200" y="1825625"/>
            <a:ext cx="5334000" cy="4351338"/>
          </a:xfrm>
        </p:spPr>
        <p:txBody>
          <a:bodyPr/>
          <a:lstStyle/>
          <a:p>
            <a:pPr>
              <a:lnSpc>
                <a:spcPct val="100000"/>
              </a:lnSpc>
            </a:pPr>
            <a:r>
              <a:rPr lang="en-US"/>
              <a:t>With same amount of images, lower resolution would result in a more “compact” image manifold</a:t>
            </a:r>
          </a:p>
          <a:p>
            <a:pPr>
              <a:lnSpc>
                <a:spcPct val="100000"/>
              </a:lnSpc>
            </a:pPr>
            <a:r>
              <a:rPr lang="en-US"/>
              <a:t>Human eyes are less sensitive at lower resolutions. </a:t>
            </a:r>
          </a:p>
          <a:p>
            <a:pPr>
              <a:lnSpc>
                <a:spcPct val="100000"/>
              </a:lnSpc>
            </a:pPr>
            <a:r>
              <a:rPr lang="en-US"/>
              <a:t>E.g. grayscale images</a:t>
            </a:r>
          </a:p>
        </p:txBody>
      </p:sp>
      <p:pic>
        <p:nvPicPr>
          <p:cNvPr id="7"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5664"/>
            <a:ext cx="5181600" cy="3891260"/>
          </a:xfrm>
        </p:spPr>
      </p:pic>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64850165"/>
                  </p:ext>
                </p:extLst>
              </p:nvPr>
            </p:nvGraphicFramePr>
            <p:xfrm>
              <a:off x="838200" y="4804406"/>
              <a:ext cx="5181600" cy="1107440"/>
            </p:xfrm>
            <a:graphic>
              <a:graphicData uri="http://schemas.openxmlformats.org/drawingml/2006/table">
                <a:tbl>
                  <a:tblPr firstRow="1" bandRow="1">
                    <a:tableStyleId>{2D5ABB26-0587-4C30-8999-92F81FD0307C}</a:tableStyleId>
                  </a:tblPr>
                  <a:tblGrid>
                    <a:gridCol w="1659673">
                      <a:extLst>
                        <a:ext uri="{9D8B030D-6E8A-4147-A177-3AD203B41FA5}">
                          <a16:colId xmlns:a16="http://schemas.microsoft.com/office/drawing/2014/main" xmlns="" val="20000"/>
                        </a:ext>
                      </a:extLst>
                    </a:gridCol>
                    <a:gridCol w="3521927">
                      <a:extLst>
                        <a:ext uri="{9D8B030D-6E8A-4147-A177-3AD203B41FA5}">
                          <a16:colId xmlns:a16="http://schemas.microsoft.com/office/drawing/2014/main" xmlns="" val="20001"/>
                        </a:ext>
                      </a:extLst>
                    </a:gridCol>
                  </a:tblGrid>
                  <a:tr h="0">
                    <a:tc>
                      <a:txBody>
                        <a:bodyPr/>
                        <a:lstStyle/>
                        <a:p>
                          <a:pPr algn="ctr"/>
                          <a:r>
                            <a:rPr lang="en-US"/>
                            <a:t>resolution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 of</a:t>
                          </a:r>
                          <a:r>
                            <a:rPr lang="en-US" baseline="0"/>
                            <a:t> cases</a:t>
                          </a:r>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right"/>
                              </m:oMathParaPr>
                              <m:oMath xmlns:m="http://schemas.openxmlformats.org/officeDocument/2006/math">
                                <m:r>
                                  <a:rPr lang="en-US" b="0" i="1" smtClean="0">
                                    <a:latin typeface="Cambria Math" charset="0"/>
                                  </a:rPr>
                                  <m:t>64×64</m:t>
                                </m:r>
                              </m:oMath>
                            </m:oMathPara>
                          </a14:m>
                          <a:endParaRPr lang="en-US"/>
                        </a:p>
                      </a:txBody>
                      <a:tcP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right"/>
                              </m:oMathParaPr>
                              <m:oMath xmlns:m="http://schemas.openxmlformats.org/officeDocument/2006/math">
                                <m:sSup>
                                  <m:sSupPr>
                                    <m:ctrlPr>
                                      <a:rPr lang="en-US" b="0" i="1" smtClean="0">
                                        <a:latin typeface="Cambria Math" charset="0"/>
                                      </a:rPr>
                                    </m:ctrlPr>
                                  </m:sSupPr>
                                  <m:e>
                                    <m:r>
                                      <a:rPr lang="en-US" b="0" i="1" smtClean="0">
                                        <a:latin typeface="Cambria Math" charset="0"/>
                                      </a:rPr>
                                      <m:t>256</m:t>
                                    </m:r>
                                  </m:e>
                                  <m:sup>
                                    <m:r>
                                      <a:rPr lang="en-US" b="0" i="1" smtClean="0">
                                        <a:latin typeface="Cambria Math" charset="0"/>
                                      </a:rPr>
                                      <m:t>64×64</m:t>
                                    </m:r>
                                  </m:sup>
                                </m:sSup>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32768</m:t>
                                    </m:r>
                                  </m:sup>
                                </m:sSup>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9830</m:t>
                                    </m:r>
                                  </m:sup>
                                </m:sSup>
                              </m:oMath>
                            </m:oMathPara>
                          </a14:m>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1"/>
                      </a:ext>
                    </a:extLst>
                  </a:tr>
                  <a:tr h="370840">
                    <a:tc>
                      <a:txBody>
                        <a:bodyPr/>
                        <a:lstStyle/>
                        <a:p>
                          <a:pPr/>
                          <a14:m>
                            <m:oMathPara xmlns:m="http://schemas.openxmlformats.org/officeDocument/2006/math">
                              <m:oMathParaPr>
                                <m:jc m:val="right"/>
                              </m:oMathParaPr>
                              <m:oMath xmlns:m="http://schemas.openxmlformats.org/officeDocument/2006/math">
                                <m:r>
                                  <a:rPr lang="en-US" b="0" i="1" smtClean="0">
                                    <a:latin typeface="Cambria Math" charset="0"/>
                                  </a:rPr>
                                  <m:t>32×32</m:t>
                                </m:r>
                              </m:oMath>
                            </m:oMathPara>
                          </a14:m>
                          <a:endParaRPr lang="en-US"/>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right"/>
                              </m:oMathParaPr>
                              <m:oMath xmlns:m="http://schemas.openxmlformats.org/officeDocument/2006/math">
                                <m:sSup>
                                  <m:sSupPr>
                                    <m:ctrlPr>
                                      <a:rPr lang="en-US" b="0" i="1" smtClean="0">
                                        <a:latin typeface="Cambria Math" charset="0"/>
                                      </a:rPr>
                                    </m:ctrlPr>
                                  </m:sSupPr>
                                  <m:e>
                                    <m:r>
                                      <a:rPr lang="en-US" b="0" i="1" smtClean="0">
                                        <a:latin typeface="Cambria Math" charset="0"/>
                                      </a:rPr>
                                      <m:t>256</m:t>
                                    </m:r>
                                  </m:e>
                                  <m:sup>
                                    <m:r>
                                      <a:rPr lang="en-US" b="0" i="1" smtClean="0">
                                        <a:latin typeface="Cambria Math" charset="0"/>
                                      </a:rPr>
                                      <m:t>32×32</m:t>
                                    </m:r>
                                  </m:sup>
                                </m:sSup>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8192</m:t>
                                    </m:r>
                                  </m:sup>
                                </m:sSup>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2458</m:t>
                                    </m:r>
                                  </m:sup>
                                </m:sSup>
                              </m:oMath>
                            </m:oMathPara>
                          </a14:m>
                          <a:endParaRPr lang="en-US"/>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64850165"/>
                  </p:ext>
                </p:extLst>
              </p:nvPr>
            </p:nvGraphicFramePr>
            <p:xfrm>
              <a:off x="838200" y="4804406"/>
              <a:ext cx="5181600" cy="1107440"/>
            </p:xfrm>
            <a:graphic>
              <a:graphicData uri="http://schemas.openxmlformats.org/drawingml/2006/table">
                <a:tbl>
                  <a:tblPr firstRow="1" bandRow="1">
                    <a:tableStyleId>{2D5ABB26-0587-4C30-8999-92F81FD0307C}</a:tableStyleId>
                  </a:tblPr>
                  <a:tblGrid>
                    <a:gridCol w="1659673">
                      <a:extLst>
                        <a:ext uri="{9D8B030D-6E8A-4147-A177-3AD203B41FA5}">
                          <a16:colId xmlns:a16="http://schemas.microsoft.com/office/drawing/2014/main" val="20000"/>
                        </a:ext>
                      </a:extLst>
                    </a:gridCol>
                    <a:gridCol w="3521927">
                      <a:extLst>
                        <a:ext uri="{9D8B030D-6E8A-4147-A177-3AD203B41FA5}">
                          <a16:colId xmlns:a16="http://schemas.microsoft.com/office/drawing/2014/main" val="20001"/>
                        </a:ext>
                      </a:extLst>
                    </a:gridCol>
                  </a:tblGrid>
                  <a:tr h="365760">
                    <a:tc>
                      <a:txBody>
                        <a:bodyPr/>
                        <a:lstStyle/>
                        <a:p>
                          <a:pPr algn="ctr"/>
                          <a:r>
                            <a:rPr lang="en-US"/>
                            <a:t>resolution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 of</a:t>
                          </a:r>
                          <a:r>
                            <a:rPr lang="en-US" baseline="0"/>
                            <a:t> cases</a:t>
                          </a:r>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t="-106557" r="-212088" b="-10163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47232" t="-106557" r="-173" b="-101639"/>
                          </a:stretch>
                        </a:blipFill>
                      </a:tcPr>
                    </a:tc>
                    <a:extLst>
                      <a:ext uri="{0D108BD9-81ED-4DB2-BD59-A6C34878D82A}">
                        <a16:rowId xmlns:a16="http://schemas.microsoft.com/office/drawing/2014/main" val="10001"/>
                      </a:ext>
                    </a:extLst>
                  </a:tr>
                  <a:tr h="370840">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t="-206557" r="-212088" b="-1639"/>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47232" t="-206557" r="-173" b="-1639"/>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20055120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“Reinterpretation” of the work</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lnSpcReduction="10000"/>
              </a:bodyPr>
              <a:lstStyle/>
              <a:p>
                <a:pPr>
                  <a:lnSpc>
                    <a:spcPct val="100000"/>
                  </a:lnSpc>
                </a:pPr>
                <a:r>
                  <a:rPr lang="en-US"/>
                  <a:t>Task: find the mapping for two points on the image manifold</a:t>
                </a:r>
              </a:p>
              <a:p>
                <a:pPr>
                  <a:lnSpc>
                    <a:spcPct val="100000"/>
                  </a:lnSpc>
                </a:pPr>
                <a:r>
                  <a:rPr lang="en-US"/>
                  <a:t>Difficulty: design the loss functional </a:t>
                </a:r>
                <a14:m>
                  <m:oMath xmlns:m="http://schemas.openxmlformats.org/officeDocument/2006/math">
                    <m:r>
                      <a:rPr lang="en-US" i="1" smtClean="0">
                        <a:latin typeface="Cambria Math" charset="0"/>
                        <a:ea typeface="Cambria Math" charset="0"/>
                        <a:cs typeface="Cambria Math" charset="0"/>
                      </a:rPr>
                      <m:t>ℒ</m:t>
                    </m:r>
                  </m:oMath>
                </a14:m>
                <a:r>
                  <a:rPr lang="en-US"/>
                  <a:t> to indirectly regulate the performance (especially domain/range set topological property) of its extremum </a:t>
                </a:r>
                <a14:m>
                  <m:oMath xmlns:m="http://schemas.openxmlformats.org/officeDocument/2006/math">
                    <m:r>
                      <a:rPr lang="en-US" b="0" i="1" smtClean="0">
                        <a:latin typeface="Cambria Math" charset="0"/>
                      </a:rPr>
                      <m:t>𝐺</m:t>
                    </m:r>
                  </m:oMath>
                </a14:m>
                <a:endParaRPr lang="en-US"/>
              </a:p>
              <a:p>
                <a:pPr>
                  <a:lnSpc>
                    <a:spcPct val="100000"/>
                  </a:lnSpc>
                </a:pPr>
                <a:r>
                  <a:rPr lang="en-US"/>
                  <a:t>Effective approaches</a:t>
                </a:r>
              </a:p>
              <a:p>
                <a:pPr lvl="1">
                  <a:lnSpc>
                    <a:spcPct val="100000"/>
                  </a:lnSpc>
                </a:pPr>
                <a14:m>
                  <m:oMath xmlns:m="http://schemas.openxmlformats.org/officeDocument/2006/math">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1</m:t>
                        </m:r>
                      </m:sub>
                    </m:sSub>
                  </m:oMath>
                </a14:m>
                <a:r>
                  <a:rPr lang="en-US"/>
                  <a:t>:  for sharpness, escape from gaps between blobs</a:t>
                </a:r>
              </a:p>
              <a:p>
                <a:pPr lvl="1">
                  <a:lnSpc>
                    <a:spcPct val="100000"/>
                  </a:lnSpc>
                </a:pPr>
                <a:r>
                  <a:rPr lang="en-US"/>
                  <a:t>Rules on data: better topological property of the input/output set</a:t>
                </a:r>
              </a:p>
              <a:p>
                <a:pPr lvl="1">
                  <a:lnSpc>
                    <a:spcPct val="100000"/>
                  </a:lnSpc>
                </a:pPr>
                <a14:m>
                  <m:oMath xmlns:m="http://schemas.openxmlformats.org/officeDocument/2006/math">
                    <m:sSub>
                      <m:sSubPr>
                        <m:ctrlPr>
                          <a:rPr lang="en-US" b="0" i="1" smtClean="0">
                            <a:latin typeface="Cambria Math" charset="0"/>
                          </a:rPr>
                        </m:ctrlPr>
                      </m:sSubPr>
                      <m:e>
                        <m:r>
                          <a:rPr lang="en-US" b="0" i="1" smtClean="0">
                            <a:latin typeface="Cambria Math" charset="0"/>
                          </a:rPr>
                          <m:t>ℒ</m:t>
                        </m:r>
                      </m:e>
                      <m:sub>
                        <m:r>
                          <a:rPr lang="en-US" b="0" i="1" smtClean="0">
                            <a:latin typeface="Cambria Math" charset="0"/>
                          </a:rPr>
                          <m:t>𝑐𝑦𝑐</m:t>
                        </m:r>
                      </m:sub>
                    </m:sSub>
                  </m:oMath>
                </a14:m>
                <a:r>
                  <a:rPr lang="en-US"/>
                  <a:t>: (</a:t>
                </a:r>
                <a:r>
                  <a:rPr lang="en-US">
                    <a:hlinkClick r:id="rId3"/>
                  </a:rPr>
                  <a:t>follow up work</a:t>
                </a:r>
                <a:r>
                  <a:rPr lang="en-US"/>
                  <a:t>): bidirectional mapping, with the hope of homeomorphism. </a:t>
                </a:r>
              </a:p>
              <a:p>
                <a:pPr marL="457200" lvl="1" indent="0">
                  <a:lnSpc>
                    <a:spcPct val="10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ℒ</m:t>
                          </m:r>
                        </m:e>
                        <m:sub>
                          <m:r>
                            <a:rPr lang="en-US" b="0" i="1" smtClean="0">
                              <a:latin typeface="Cambria Math" charset="0"/>
                            </a:rPr>
                            <m:t>𝑐𝑦𝑐</m:t>
                          </m:r>
                        </m:sub>
                      </m:sSub>
                      <m:d>
                        <m:dPr>
                          <m:ctrlPr>
                            <a:rPr lang="en-US" b="0" i="1" smtClean="0">
                              <a:latin typeface="Cambria Math" charset="0"/>
                            </a:rPr>
                          </m:ctrlPr>
                        </m:dPr>
                        <m:e>
                          <m:r>
                            <a:rPr lang="en-US" b="0" i="1" smtClean="0">
                              <a:latin typeface="Cambria Math" charset="0"/>
                            </a:rPr>
                            <m:t>𝐺</m:t>
                          </m:r>
                          <m:r>
                            <a:rPr lang="en-US" b="0" i="1" smtClean="0">
                              <a:latin typeface="Cambria Math" charset="0"/>
                            </a:rPr>
                            <m:t>,</m:t>
                          </m:r>
                          <m:r>
                            <a:rPr lang="en-US" b="0" i="1" smtClean="0">
                              <a:latin typeface="Cambria Math" charset="0"/>
                            </a:rPr>
                            <m:t>𝐹</m:t>
                          </m:r>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𝔼</m:t>
                          </m:r>
                        </m:e>
                        <m:sub>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𝑑𝑎𝑡𝑎</m:t>
                              </m:r>
                            </m:sub>
                          </m:sSub>
                          <m:r>
                            <a:rPr lang="en-US" b="0" i="1" smtClean="0">
                              <a:latin typeface="Cambria Math" charset="0"/>
                            </a:rPr>
                            <m:t>(</m:t>
                          </m:r>
                          <m:r>
                            <a:rPr lang="en-US" b="0" i="1" smtClean="0">
                              <a:latin typeface="Cambria Math" charset="0"/>
                            </a:rPr>
                            <m:t>𝑥</m:t>
                          </m:r>
                          <m:r>
                            <a:rPr lang="en-US" b="0" i="1" smtClean="0">
                              <a:latin typeface="Cambria Math" charset="0"/>
                            </a:rPr>
                            <m:t>)</m:t>
                          </m:r>
                        </m:sub>
                      </m:sSub>
                      <m:d>
                        <m:dPr>
                          <m:begChr m:val="["/>
                          <m:endChr m:val="]"/>
                          <m:ctrlPr>
                            <a:rPr lang="en-US" b="0" i="1" smtClean="0">
                              <a:latin typeface="Cambria Math" charset="0"/>
                            </a:rPr>
                          </m:ctrlPr>
                        </m:dPr>
                        <m:e>
                          <m:sSub>
                            <m:sSubPr>
                              <m:ctrlPr>
                                <a:rPr lang="en-US" b="0" i="1" smtClean="0">
                                  <a:latin typeface="Cambria Math" charset="0"/>
                                </a:rPr>
                              </m:ctrlPr>
                            </m:sSubPr>
                            <m:e>
                              <m:d>
                                <m:dPr>
                                  <m:begChr m:val="|"/>
                                  <m:endChr m:val="|"/>
                                  <m:ctrlPr>
                                    <a:rPr lang="hr-HR" b="0" i="1" smtClean="0">
                                      <a:latin typeface="Cambria Math" charset="0"/>
                                    </a:rPr>
                                  </m:ctrlPr>
                                </m:dPr>
                                <m:e>
                                  <m:r>
                                    <a:rPr lang="en-US" b="0" i="1" smtClean="0">
                                      <a:latin typeface="Cambria Math" charset="0"/>
                                    </a:rPr>
                                    <m:t>𝐹</m:t>
                                  </m:r>
                                  <m:d>
                                    <m:dPr>
                                      <m:ctrlPr>
                                        <a:rPr lang="en-US" b="0" i="1" smtClean="0">
                                          <a:latin typeface="Cambria Math" charset="0"/>
                                        </a:rPr>
                                      </m:ctrlPr>
                                    </m:dPr>
                                    <m:e>
                                      <m:r>
                                        <a:rPr lang="en-US" b="0" i="1" smtClean="0">
                                          <a:latin typeface="Cambria Math" charset="0"/>
                                        </a:rPr>
                                        <m:t>𝐺</m:t>
                                      </m:r>
                                      <m:d>
                                        <m:dPr>
                                          <m:ctrlPr>
                                            <a:rPr lang="en-US" b="0" i="1" smtClean="0">
                                              <a:latin typeface="Cambria Math" charset="0"/>
                                            </a:rPr>
                                          </m:ctrlPr>
                                        </m:dPr>
                                        <m:e>
                                          <m:r>
                                            <a:rPr lang="en-US" b="0" i="1" smtClean="0">
                                              <a:latin typeface="Cambria Math" charset="0"/>
                                            </a:rPr>
                                            <m:t>𝑥</m:t>
                                          </m:r>
                                        </m:e>
                                      </m:d>
                                    </m:e>
                                  </m:d>
                                  <m:r>
                                    <a:rPr lang="en-US" b="0" i="1" smtClean="0">
                                      <a:latin typeface="Cambria Math" charset="0"/>
                                    </a:rPr>
                                    <m:t>−</m:t>
                                  </m:r>
                                  <m:r>
                                    <a:rPr lang="en-US" b="0" i="1" smtClean="0">
                                      <a:latin typeface="Cambria Math" charset="0"/>
                                    </a:rPr>
                                    <m:t>𝑥</m:t>
                                  </m:r>
                                </m:e>
                              </m:d>
                            </m:e>
                            <m:sub>
                              <m:r>
                                <a:rPr lang="en-US" b="0" i="1" smtClean="0">
                                  <a:latin typeface="Cambria Math" charset="0"/>
                                </a:rPr>
                                <m:t>1</m:t>
                              </m:r>
                            </m:sub>
                          </m:sSub>
                        </m:e>
                      </m:d>
                      <m:r>
                        <a:rPr lang="en-US" b="0" i="1" smtClean="0">
                          <a:latin typeface="Cambria Math" charset="0"/>
                        </a:rPr>
                        <m:t>+</m:t>
                      </m:r>
                      <m:sSub>
                        <m:sSubPr>
                          <m:ctrlPr>
                            <a:rPr lang="en-US" i="1">
                              <a:latin typeface="Cambria Math" charset="0"/>
                            </a:rPr>
                          </m:ctrlPr>
                        </m:sSubPr>
                        <m:e>
                          <m:r>
                            <a:rPr lang="en-US" i="1">
                              <a:latin typeface="Cambria Math" charset="0"/>
                            </a:rPr>
                            <m:t>𝔼</m:t>
                          </m:r>
                        </m:e>
                        <m:sub>
                          <m:r>
                            <a:rPr lang="en-US" b="0" i="1" smtClean="0">
                              <a:latin typeface="Cambria Math" charset="0"/>
                            </a:rPr>
                            <m:t>𝑦</m:t>
                          </m:r>
                          <m:r>
                            <a:rPr lang="en-US" i="1">
                              <a:latin typeface="Cambria Math" charset="0"/>
                            </a:rPr>
                            <m:t>~</m:t>
                          </m:r>
                          <m:sSub>
                            <m:sSubPr>
                              <m:ctrlPr>
                                <a:rPr lang="en-US" i="1">
                                  <a:latin typeface="Cambria Math" charset="0"/>
                                </a:rPr>
                              </m:ctrlPr>
                            </m:sSubPr>
                            <m:e>
                              <m:r>
                                <a:rPr lang="en-US" i="1">
                                  <a:latin typeface="Cambria Math" charset="0"/>
                                </a:rPr>
                                <m:t>𝑝</m:t>
                              </m:r>
                            </m:e>
                            <m:sub>
                              <m:r>
                                <a:rPr lang="en-US" i="1">
                                  <a:latin typeface="Cambria Math" charset="0"/>
                                </a:rPr>
                                <m:t>𝑑𝑎𝑡𝑎</m:t>
                              </m:r>
                            </m:sub>
                          </m:sSub>
                          <m:r>
                            <a:rPr lang="en-US" i="1">
                              <a:latin typeface="Cambria Math" charset="0"/>
                            </a:rPr>
                            <m:t>(</m:t>
                          </m:r>
                          <m:r>
                            <a:rPr lang="en-US" b="0" i="1" smtClean="0">
                              <a:latin typeface="Cambria Math" charset="0"/>
                            </a:rPr>
                            <m:t>𝑦</m:t>
                          </m:r>
                          <m:r>
                            <a:rPr lang="en-US" i="1">
                              <a:latin typeface="Cambria Math" charset="0"/>
                            </a:rPr>
                            <m:t>)</m:t>
                          </m:r>
                        </m:sub>
                      </m:sSub>
                      <m:d>
                        <m:dPr>
                          <m:begChr m:val="["/>
                          <m:endChr m:val="]"/>
                          <m:ctrlPr>
                            <a:rPr lang="en-US" i="1">
                              <a:latin typeface="Cambria Math" charset="0"/>
                            </a:rPr>
                          </m:ctrlPr>
                        </m:dPr>
                        <m:e>
                          <m:sSub>
                            <m:sSubPr>
                              <m:ctrlPr>
                                <a:rPr lang="en-US" i="1">
                                  <a:latin typeface="Cambria Math" charset="0"/>
                                </a:rPr>
                              </m:ctrlPr>
                            </m:sSubPr>
                            <m:e>
                              <m:d>
                                <m:dPr>
                                  <m:begChr m:val="|"/>
                                  <m:endChr m:val="|"/>
                                  <m:ctrlPr>
                                    <a:rPr lang="hr-HR" i="1">
                                      <a:latin typeface="Cambria Math" charset="0"/>
                                    </a:rPr>
                                  </m:ctrlPr>
                                </m:dPr>
                                <m:e>
                                  <m:r>
                                    <a:rPr lang="en-US" b="0" i="1" smtClean="0">
                                      <a:latin typeface="Cambria Math" charset="0"/>
                                    </a:rPr>
                                    <m:t>𝐺</m:t>
                                  </m:r>
                                  <m:d>
                                    <m:dPr>
                                      <m:ctrlPr>
                                        <a:rPr lang="en-US" i="1">
                                          <a:latin typeface="Cambria Math" charset="0"/>
                                        </a:rPr>
                                      </m:ctrlPr>
                                    </m:dPr>
                                    <m:e>
                                      <m:r>
                                        <a:rPr lang="en-US" b="0" i="1" smtClean="0">
                                          <a:latin typeface="Cambria Math" charset="0"/>
                                        </a:rPr>
                                        <m:t>𝐹</m:t>
                                      </m:r>
                                      <m:d>
                                        <m:dPr>
                                          <m:ctrlPr>
                                            <a:rPr lang="en-US" i="1">
                                              <a:latin typeface="Cambria Math" charset="0"/>
                                            </a:rPr>
                                          </m:ctrlPr>
                                        </m:dPr>
                                        <m:e>
                                          <m:r>
                                            <a:rPr lang="en-US" i="1">
                                              <a:latin typeface="Cambria Math" charset="0"/>
                                            </a:rPr>
                                            <m:t>𝑥</m:t>
                                          </m:r>
                                        </m:e>
                                      </m:d>
                                    </m:e>
                                  </m:d>
                                  <m:r>
                                    <a:rPr lang="en-US" i="1">
                                      <a:latin typeface="Cambria Math" charset="0"/>
                                    </a:rPr>
                                    <m:t>−</m:t>
                                  </m:r>
                                  <m:r>
                                    <a:rPr lang="en-US" b="0" i="1" smtClean="0">
                                      <a:latin typeface="Cambria Math" charset="0"/>
                                    </a:rPr>
                                    <m:t>𝑦</m:t>
                                  </m:r>
                                </m:e>
                              </m:d>
                            </m:e>
                            <m:sub>
                              <m:r>
                                <a:rPr lang="en-US" i="1">
                                  <a:latin typeface="Cambria Math" charset="0"/>
                                </a:rPr>
                                <m:t>1</m:t>
                              </m:r>
                            </m:sub>
                          </m:sSub>
                        </m:e>
                      </m:d>
                    </m:oMath>
                  </m:oMathPara>
                </a14:m>
                <a:endParaRPr lang="en-US"/>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1043" t="-2241" r="-1159"/>
                </a:stretch>
              </a:blipFill>
            </p:spPr>
            <p:txBody>
              <a:bodyPr/>
              <a:lstStyle/>
              <a:p>
                <a:r>
                  <a:rPr lang="en-US">
                    <a:noFill/>
                  </a:rPr>
                  <a:t> </a:t>
                </a:r>
              </a:p>
            </p:txBody>
          </p:sp>
        </mc:Fallback>
      </mc:AlternateContent>
    </p:spTree>
    <p:extLst>
      <p:ext uri="{BB962C8B-B14F-4D97-AF65-F5344CB8AC3E}">
        <p14:creationId xmlns:p14="http://schemas.microsoft.com/office/powerpoint/2010/main" val="9880060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Cycle Test without </a:t>
                </a:r>
                <a14:m>
                  <m:oMath xmlns:m="http://schemas.openxmlformats.org/officeDocument/2006/math">
                    <m:sSub>
                      <m:sSubPr>
                        <m:ctrlPr>
                          <a:rPr lang="en-US" i="1">
                            <a:latin typeface="Cambria Math" charset="0"/>
                          </a:rPr>
                        </m:ctrlPr>
                      </m:sSubPr>
                      <m:e>
                        <m:r>
                          <a:rPr lang="en-US" b="0" i="1">
                            <a:latin typeface="Cambria Math" charset="0"/>
                          </a:rPr>
                          <m:t>𝐿</m:t>
                        </m:r>
                      </m:e>
                      <m:sub>
                        <m:r>
                          <a:rPr lang="en-US" b="0" i="1">
                            <a:latin typeface="Cambria Math" charset="0"/>
                          </a:rPr>
                          <m:t>𝑐𝑦𝑐</m:t>
                        </m:r>
                      </m:sub>
                    </m:sSub>
                  </m:oMath>
                </a14:m>
                <a:r>
                  <a:rPr lang="en-US"/>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graphicFrame>
        <p:nvGraphicFramePr>
          <p:cNvPr id="4" name="Content Placeholder 3"/>
          <p:cNvGraphicFramePr>
            <a:graphicFrameLocks noGrp="1"/>
          </p:cNvGraphicFramePr>
          <p:nvPr>
            <p:ph idx="1"/>
            <p:extLst>
              <p:ext uri="{D42A27DB-BD31-4B8C-83A1-F6EECF244321}">
                <p14:modId xmlns:p14="http://schemas.microsoft.com/office/powerpoint/2010/main" val="160983596"/>
              </p:ext>
            </p:extLst>
          </p:nvPr>
        </p:nvGraphicFramePr>
        <p:xfrm>
          <a:off x="838200" y="2047876"/>
          <a:ext cx="10515600" cy="3803650"/>
        </p:xfrm>
        <a:graphic>
          <a:graphicData uri="http://schemas.openxmlformats.org/drawingml/2006/table">
            <a:tbl>
              <a:tblPr firstRow="1" bandRow="1">
                <a:tableStyleId>{2D5ABB26-0587-4C30-8999-92F81FD0307C}</a:tableStyleId>
              </a:tblPr>
              <a:tblGrid>
                <a:gridCol w="2628900">
                  <a:extLst>
                    <a:ext uri="{9D8B030D-6E8A-4147-A177-3AD203B41FA5}">
                      <a16:colId xmlns:a16="http://schemas.microsoft.com/office/drawing/2014/main" xmlns="" val="20000"/>
                    </a:ext>
                  </a:extLst>
                </a:gridCol>
                <a:gridCol w="2628900">
                  <a:extLst>
                    <a:ext uri="{9D8B030D-6E8A-4147-A177-3AD203B41FA5}">
                      <a16:colId xmlns:a16="http://schemas.microsoft.com/office/drawing/2014/main" xmlns="" val="20001"/>
                    </a:ext>
                  </a:extLst>
                </a:gridCol>
                <a:gridCol w="2628900">
                  <a:extLst>
                    <a:ext uri="{9D8B030D-6E8A-4147-A177-3AD203B41FA5}">
                      <a16:colId xmlns:a16="http://schemas.microsoft.com/office/drawing/2014/main" xmlns="" val="20002"/>
                    </a:ext>
                  </a:extLst>
                </a:gridCol>
                <a:gridCol w="2628900">
                  <a:extLst>
                    <a:ext uri="{9D8B030D-6E8A-4147-A177-3AD203B41FA5}">
                      <a16:colId xmlns:a16="http://schemas.microsoft.com/office/drawing/2014/main" xmlns="" val="20003"/>
                    </a:ext>
                  </a:extLst>
                </a:gridCol>
              </a:tblGrid>
              <a:tr h="760730">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1</a:t>
                      </a:r>
                      <a:r>
                        <a:rPr lang="en-US" b="1" baseline="30000"/>
                        <a:t>st</a:t>
                      </a:r>
                      <a:r>
                        <a:rPr lang="en-US" b="1"/>
                        <a:t> round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2</a:t>
                      </a:r>
                      <a:r>
                        <a:rPr lang="en-US" b="1" baseline="30000"/>
                        <a:t>nd</a:t>
                      </a:r>
                      <a:r>
                        <a:rPr lang="en-US" b="1"/>
                        <a:t> round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3</a:t>
                      </a:r>
                      <a:r>
                        <a:rPr lang="en-US" b="1" baseline="30000"/>
                        <a:t>rd</a:t>
                      </a:r>
                      <a:r>
                        <a:rPr lang="en-US" b="1"/>
                        <a:t> round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760730">
                <a:tc rowSpan="2">
                  <a:txBody>
                    <a:bodyPr/>
                    <a:lstStyle/>
                    <a:p>
                      <a:pPr algn="ctr"/>
                      <a:r>
                        <a:rPr lang="en-US" b="1"/>
                        <a:t>cityscapes</a:t>
                      </a:r>
                    </a:p>
                  </a:txBody>
                  <a:tcPr anchor="ctr">
                    <a:lnT w="12700" cap="flat" cmpd="sng" algn="ctr">
                      <a:solidFill>
                        <a:schemeClr val="tx1"/>
                      </a:solidFill>
                      <a:prstDash val="solid"/>
                      <a:round/>
                      <a:headEnd type="none" w="med" len="med"/>
                      <a:tailEnd type="none" w="med" len="med"/>
                    </a:lnT>
                  </a:tcPr>
                </a:tc>
                <a:tc>
                  <a:txBody>
                    <a:bodyPr/>
                    <a:lstStyle/>
                    <a:p>
                      <a:pPr algn="ctr"/>
                      <a:r>
                        <a:rPr lang="en-US">
                          <a:hlinkClick r:id="rId3" invalidUrl="https://thelittlekid.github.io/CS7476/presentation/results/cyclic/cityscapes/1st round/image2label/latest_net_G_val/index.html"/>
                        </a:rPr>
                        <a:t>Image2label</a:t>
                      </a:r>
                      <a:endParaRPr lang="en-US"/>
                    </a:p>
                  </a:txBody>
                  <a:tcPr anchor="ctr">
                    <a:lnT w="12700" cap="flat" cmpd="sng" algn="ctr">
                      <a:solidFill>
                        <a:schemeClr val="tx1"/>
                      </a:solidFill>
                      <a:prstDash val="solid"/>
                      <a:round/>
                      <a:headEnd type="none" w="med" len="med"/>
                      <a:tailEnd type="none" w="med" len="med"/>
                    </a:lnT>
                  </a:tcPr>
                </a:tc>
                <a:tc>
                  <a:txBody>
                    <a:bodyPr/>
                    <a:lstStyle/>
                    <a:p>
                      <a:pPr algn="ctr"/>
                      <a:r>
                        <a:rPr lang="en-US">
                          <a:hlinkClick r:id="rId4" invalidUrl="https://thelittlekid.github.io/CS7476/presentation/results/cyclic/cityscapes/2nd round/image2label/latest_net_G_val/index.html"/>
                        </a:rPr>
                        <a:t>Image2label</a:t>
                      </a:r>
                      <a:endParaRPr lang="en-US"/>
                    </a:p>
                  </a:txBody>
                  <a:tcPr anchor="ctr">
                    <a:lnT w="12700" cap="flat" cmpd="sng" algn="ctr">
                      <a:solidFill>
                        <a:schemeClr val="tx1"/>
                      </a:solidFill>
                      <a:prstDash val="solid"/>
                      <a:round/>
                      <a:headEnd type="none" w="med" len="med"/>
                      <a:tailEnd type="none" w="med" len="med"/>
                    </a:lnT>
                  </a:tcPr>
                </a:tc>
                <a:tc>
                  <a:txBody>
                    <a:bodyPr/>
                    <a:lstStyle/>
                    <a:p>
                      <a:pPr algn="ctr"/>
                      <a:r>
                        <a:rPr lang="en-US">
                          <a:hlinkClick r:id="rId5" invalidUrl="https://thelittlekid.github.io/CS7476/presentation/results/cyclic/cityscapes/3rd round/image2label/latest_net_G_val/index.html"/>
                        </a:rPr>
                        <a:t>Image2label</a:t>
                      </a:r>
                      <a:endParaRPr lang="en-US"/>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1"/>
                  </a:ext>
                </a:extLst>
              </a:tr>
              <a:tr h="760730">
                <a:tc vMerge="1">
                  <a:txBody>
                    <a:bodyPr/>
                    <a:lstStyle/>
                    <a:p>
                      <a:endParaRPr lang="en-US"/>
                    </a:p>
                  </a:txBody>
                  <a:tcPr/>
                </a:tc>
                <a:tc>
                  <a:txBody>
                    <a:bodyPr/>
                    <a:lstStyle/>
                    <a:p>
                      <a:pPr algn="ctr"/>
                      <a:r>
                        <a:rPr lang="en-US">
                          <a:hlinkClick r:id="rId6" invalidUrl="https://thelittlekid.github.io/CS7476/presentation/results/cyclic/cityscapes/1st round/label2image/latest_net_G_val/index.html"/>
                        </a:rPr>
                        <a:t>label2image</a:t>
                      </a:r>
                      <a:endParaRPr lang="en-US"/>
                    </a:p>
                  </a:txBody>
                  <a:tcPr anchor="ctr"/>
                </a:tc>
                <a:tc>
                  <a:txBody>
                    <a:bodyPr/>
                    <a:lstStyle/>
                    <a:p>
                      <a:pPr algn="ctr"/>
                      <a:r>
                        <a:rPr lang="en-US">
                          <a:hlinkClick r:id="rId7" invalidUrl="https://thelittlekid.github.io/CS7476/presentation/results/cyclic/cityscapes/2nd round/label2image/latest_net_G_val/index.html"/>
                        </a:rPr>
                        <a:t>label2image</a:t>
                      </a:r>
                      <a:endParaRPr lang="en-US"/>
                    </a:p>
                  </a:txBody>
                  <a:tcPr anchor="ctr"/>
                </a:tc>
                <a:tc>
                  <a:txBody>
                    <a:bodyPr/>
                    <a:lstStyle/>
                    <a:p>
                      <a:pPr algn="ctr"/>
                      <a:r>
                        <a:rPr lang="en-US">
                          <a:hlinkClick r:id="rId8" invalidUrl="https://thelittlekid.github.io/CS7476/presentation/results/cyclic/cityscapes/3rd round/label2image/latest_net_G_val/index.html"/>
                        </a:rPr>
                        <a:t>label2image</a:t>
                      </a:r>
                      <a:endParaRPr lang="en-US"/>
                    </a:p>
                  </a:txBody>
                  <a:tcPr anchor="ctr"/>
                </a:tc>
                <a:extLst>
                  <a:ext uri="{0D108BD9-81ED-4DB2-BD59-A6C34878D82A}">
                    <a16:rowId xmlns:a16="http://schemas.microsoft.com/office/drawing/2014/main" xmlns="" val="10002"/>
                  </a:ext>
                </a:extLst>
              </a:tr>
              <a:tr h="760730">
                <a:tc rowSpan="2">
                  <a:txBody>
                    <a:bodyPr/>
                    <a:lstStyle/>
                    <a:p>
                      <a:pPr algn="ctr"/>
                      <a:r>
                        <a:rPr lang="en-US" b="1"/>
                        <a:t>maps</a:t>
                      </a:r>
                    </a:p>
                  </a:txBody>
                  <a:tcPr anchor="ctr">
                    <a:lnB w="12700" cap="flat" cmpd="sng" algn="ctr">
                      <a:solidFill>
                        <a:schemeClr val="tx1"/>
                      </a:solidFill>
                      <a:prstDash val="solid"/>
                      <a:round/>
                      <a:headEnd type="none" w="med" len="med"/>
                      <a:tailEnd type="none" w="med" len="med"/>
                    </a:lnB>
                  </a:tcPr>
                </a:tc>
                <a:tc>
                  <a:txBody>
                    <a:bodyPr/>
                    <a:lstStyle/>
                    <a:p>
                      <a:pPr algn="ctr"/>
                      <a:r>
                        <a:rPr lang="en-US">
                          <a:hlinkClick r:id="rId9" invalidUrl="https://thelittlekid.github.io/CS7476/presentation/results/cyclic/maps/1st round/map2sat/latest_net_G_val/index.html"/>
                        </a:rPr>
                        <a:t>map2sat</a:t>
                      </a:r>
                      <a:endParaRPr lang="en-US"/>
                    </a:p>
                  </a:txBody>
                  <a:tcPr anchor="ctr"/>
                </a:tc>
                <a:tc>
                  <a:txBody>
                    <a:bodyPr/>
                    <a:lstStyle/>
                    <a:p>
                      <a:pPr algn="ctr"/>
                      <a:r>
                        <a:rPr lang="en-US">
                          <a:hlinkClick r:id="rId10" invalidUrl="https://thelittlekid.github.io/CS7476/presentation/results/cyclic/maps/2nd round/map2sat/latest_net_G_val/index.html"/>
                        </a:rPr>
                        <a:t>map2sat</a:t>
                      </a:r>
                      <a:endParaRPr lang="en-US"/>
                    </a:p>
                  </a:txBody>
                  <a:tcPr anchor="ctr"/>
                </a:tc>
                <a:tc>
                  <a:txBody>
                    <a:bodyPr/>
                    <a:lstStyle/>
                    <a:p>
                      <a:pPr algn="ctr"/>
                      <a:endParaRPr lang="en-US"/>
                    </a:p>
                  </a:txBody>
                  <a:tcPr anchor="ctr"/>
                </a:tc>
                <a:extLst>
                  <a:ext uri="{0D108BD9-81ED-4DB2-BD59-A6C34878D82A}">
                    <a16:rowId xmlns:a16="http://schemas.microsoft.com/office/drawing/2014/main" xmlns="" val="10003"/>
                  </a:ext>
                </a:extLst>
              </a:tr>
              <a:tr h="760730">
                <a:tc vMerge="1">
                  <a:txBody>
                    <a:bodyPr/>
                    <a:lstStyle/>
                    <a:p>
                      <a:endParaRPr lang="en-US"/>
                    </a:p>
                  </a:txBody>
                  <a:tcPr/>
                </a:tc>
                <a:tc>
                  <a:txBody>
                    <a:bodyPr/>
                    <a:lstStyle/>
                    <a:p>
                      <a:pPr algn="ctr"/>
                      <a:r>
                        <a:rPr lang="en-US">
                          <a:hlinkClick r:id="rId11" invalidUrl="https://thelittlekid.github.io/CS7476/presentation/results/cyclic/maps/1st round/sat2map/latest_net_G_val/index.html"/>
                        </a:rPr>
                        <a:t>sat2map</a:t>
                      </a:r>
                      <a:endParaRPr lang="en-US"/>
                    </a:p>
                  </a:txBody>
                  <a:tcPr anchor="ctr">
                    <a:lnB w="12700" cap="flat" cmpd="sng" algn="ctr">
                      <a:solidFill>
                        <a:schemeClr val="tx1"/>
                      </a:solidFill>
                      <a:prstDash val="solid"/>
                      <a:round/>
                      <a:headEnd type="none" w="med" len="med"/>
                      <a:tailEnd type="none" w="med" len="med"/>
                    </a:lnB>
                  </a:tcPr>
                </a:tc>
                <a:tc>
                  <a:txBody>
                    <a:bodyPr/>
                    <a:lstStyle/>
                    <a:p>
                      <a:pPr algn="ctr"/>
                      <a:r>
                        <a:rPr lang="en-US">
                          <a:hlinkClick r:id="rId12" invalidUrl="https://thelittlekid.github.io/CS7476/presentation/results/cyclic/maps/2nd round/sat2map/latest_net_G_val/index.html"/>
                        </a:rPr>
                        <a:t>sat2map</a:t>
                      </a:r>
                      <a:endParaRPr lang="en-US"/>
                    </a:p>
                  </a:txBody>
                  <a:tcPr anchor="ctr">
                    <a:lnB w="12700" cap="flat" cmpd="sng" algn="ctr">
                      <a:solidFill>
                        <a:schemeClr val="tx1"/>
                      </a:solidFill>
                      <a:prstDash val="solid"/>
                      <a:round/>
                      <a:headEnd type="none" w="med" len="med"/>
                      <a:tailEnd type="none" w="med" len="med"/>
                    </a:lnB>
                  </a:tcPr>
                </a:tc>
                <a:tc>
                  <a:txBody>
                    <a:bodyPr/>
                    <a:lstStyle/>
                    <a:p>
                      <a:pPr algn="ctr"/>
                      <a:endParaRPr lang="en-US"/>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5047698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Questions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692194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DualGAN</a:t>
            </a:r>
            <a:endParaRPr lang="en-US"/>
          </a:p>
        </p:txBody>
      </p:sp>
      <p:pic>
        <p:nvPicPr>
          <p:cNvPr id="13" name="Content Placeholder 9"/>
          <p:cNvPicPr>
            <a:picLocks noGrp="1" noChangeAspect="1"/>
          </p:cNvPicPr>
          <p:nvPr>
            <p:ph idx="1"/>
          </p:nvPr>
        </p:nvPicPr>
        <p:blipFill>
          <a:blip r:embed="rId3"/>
          <a:stretch>
            <a:fillRect/>
          </a:stretch>
        </p:blipFill>
        <p:spPr>
          <a:xfrm>
            <a:off x="838200" y="1690688"/>
            <a:ext cx="10515600" cy="4016064"/>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571500" y="5663889"/>
                <a:ext cx="11049000" cy="1094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r>
                            <a:rPr lang="en-US" sz="2000" b="0" i="1" smtClean="0">
                              <a:latin typeface="Cambria Math" charset="0"/>
                            </a:rPr>
                            <m:t>𝑙</m:t>
                          </m:r>
                        </m:e>
                        <m:sup>
                          <m:r>
                            <a:rPr lang="en-US" sz="2000" b="0" i="1" smtClean="0">
                              <a:latin typeface="Cambria Math" charset="0"/>
                            </a:rPr>
                            <m:t>𝑔</m:t>
                          </m:r>
                        </m:sup>
                      </m:sSup>
                      <m:d>
                        <m:dPr>
                          <m:ctrlPr>
                            <a:rPr lang="en-US" sz="2000" b="0" i="1" smtClean="0">
                              <a:latin typeface="Cambria Math" charset="0"/>
                            </a:rPr>
                          </m:ctrlPr>
                        </m:dPr>
                        <m:e>
                          <m:r>
                            <a:rPr lang="en-US" sz="2000" b="0" i="1" smtClean="0">
                              <a:latin typeface="Cambria Math" charset="0"/>
                            </a:rPr>
                            <m:t>𝑢</m:t>
                          </m:r>
                          <m:r>
                            <a:rPr lang="en-US" sz="2000" b="0" i="1" smtClean="0">
                              <a:latin typeface="Cambria Math" charset="0"/>
                            </a:rPr>
                            <m:t>,</m:t>
                          </m:r>
                          <m:r>
                            <a:rPr lang="en-US" sz="2000" b="0" i="1" smtClean="0">
                              <a:latin typeface="Cambria Math" charset="0"/>
                            </a:rPr>
                            <m:t>𝑣</m:t>
                          </m:r>
                        </m:e>
                      </m:d>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𝜆</m:t>
                          </m:r>
                        </m:e>
                        <m:sub>
                          <m:r>
                            <a:rPr lang="en-US" sz="2000" b="0" i="1" smtClean="0">
                              <a:latin typeface="Cambria Math" charset="0"/>
                            </a:rPr>
                            <m:t>𝑈</m:t>
                          </m:r>
                        </m:sub>
                      </m:sSub>
                      <m:d>
                        <m:dPr>
                          <m:begChr m:val="‖"/>
                          <m:endChr m:val="‖"/>
                          <m:ctrlPr>
                            <a:rPr lang="en-US" sz="2000" b="0" i="1" smtClean="0">
                              <a:latin typeface="Cambria Math" charset="0"/>
                            </a:rPr>
                          </m:ctrlPr>
                        </m:dPr>
                        <m:e>
                          <m:r>
                            <a:rPr lang="en-US" sz="2000" b="0" i="1" smtClean="0">
                              <a:latin typeface="Cambria Math" charset="0"/>
                            </a:rPr>
                            <m:t>𝑢</m:t>
                          </m:r>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𝐺</m:t>
                              </m:r>
                            </m:e>
                            <m:sub>
                              <m:r>
                                <a:rPr lang="en-US" sz="2000" b="0" i="1" smtClean="0">
                                  <a:latin typeface="Cambria Math" charset="0"/>
                                </a:rPr>
                                <m:t>𝐵</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𝐺</m:t>
                              </m:r>
                            </m:e>
                            <m:sub>
                              <m:r>
                                <a:rPr lang="en-US" sz="2000" b="0" i="1" smtClean="0">
                                  <a:latin typeface="Cambria Math" charset="0"/>
                                </a:rPr>
                                <m:t>𝐴</m:t>
                              </m:r>
                            </m:sub>
                          </m:sSub>
                          <m:d>
                            <m:dPr>
                              <m:ctrlPr>
                                <a:rPr lang="en-US" sz="2000" b="0" i="1" smtClean="0">
                                  <a:latin typeface="Cambria Math" charset="0"/>
                                </a:rPr>
                              </m:ctrlPr>
                            </m:dPr>
                            <m:e>
                              <m:r>
                                <a:rPr lang="en-US" sz="2000" b="0" i="1" smtClean="0">
                                  <a:latin typeface="Cambria Math" charset="0"/>
                                </a:rPr>
                                <m:t>𝑢</m:t>
                              </m:r>
                              <m:r>
                                <a:rPr lang="en-US" sz="2000" b="0" i="1" smtClean="0">
                                  <a:latin typeface="Cambria Math" charset="0"/>
                                </a:rPr>
                                <m:t>,</m:t>
                              </m:r>
                              <m:r>
                                <a:rPr lang="en-US" sz="2000" b="0" i="1" smtClean="0">
                                  <a:latin typeface="Cambria Math" charset="0"/>
                                </a:rPr>
                                <m:t>𝑧</m:t>
                              </m:r>
                            </m:e>
                          </m:d>
                          <m:r>
                            <a:rPr lang="en-US" sz="2000" b="0" i="1" smtClean="0">
                              <a:latin typeface="Cambria Math" charset="0"/>
                            </a:rPr>
                            <m:t>,</m:t>
                          </m:r>
                          <m:r>
                            <a:rPr lang="en-US" sz="2000" b="0" i="1" smtClean="0">
                              <a:latin typeface="Cambria Math" charset="0"/>
                            </a:rPr>
                            <m:t>𝑧</m:t>
                          </m:r>
                          <m:r>
                            <a:rPr lang="en-US" sz="2000" b="0" i="1" smtClean="0">
                              <a:latin typeface="Cambria Math" charset="0"/>
                            </a:rPr>
                            <m:t>′)</m:t>
                          </m:r>
                        </m:e>
                      </m:d>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𝜆</m:t>
                          </m:r>
                        </m:e>
                        <m:sub>
                          <m:r>
                            <a:rPr lang="en-US" sz="2000" b="0" i="1" smtClean="0">
                              <a:latin typeface="Cambria Math" charset="0"/>
                            </a:rPr>
                            <m:t>𝑉</m:t>
                          </m:r>
                        </m:sub>
                      </m:sSub>
                      <m:d>
                        <m:dPr>
                          <m:begChr m:val="‖"/>
                          <m:endChr m:val="‖"/>
                          <m:ctrlPr>
                            <a:rPr lang="en-US" sz="2000" b="0" i="1" smtClean="0">
                              <a:latin typeface="Cambria Math" charset="0"/>
                            </a:rPr>
                          </m:ctrlPr>
                        </m:dPr>
                        <m:e>
                          <m:r>
                            <a:rPr lang="en-US" sz="2000" b="0" i="1" smtClean="0">
                              <a:latin typeface="Cambria Math" charset="0"/>
                            </a:rPr>
                            <m:t>𝑣</m:t>
                          </m:r>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𝐺</m:t>
                              </m:r>
                            </m:e>
                            <m:sub>
                              <m:r>
                                <a:rPr lang="en-US" sz="2000" b="0" i="1" smtClean="0">
                                  <a:latin typeface="Cambria Math" charset="0"/>
                                </a:rPr>
                                <m:t>𝐴</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𝐺</m:t>
                              </m:r>
                            </m:e>
                            <m:sub>
                              <m:r>
                                <a:rPr lang="en-US" sz="2000" b="0" i="1" smtClean="0">
                                  <a:latin typeface="Cambria Math" charset="0"/>
                                </a:rPr>
                                <m:t>𝐵</m:t>
                              </m:r>
                            </m:sub>
                          </m:sSub>
                          <m:d>
                            <m:dPr>
                              <m:ctrlPr>
                                <a:rPr lang="en-US" sz="2000" b="0" i="1" smtClean="0">
                                  <a:latin typeface="Cambria Math" charset="0"/>
                                </a:rPr>
                              </m:ctrlPr>
                            </m:dPr>
                            <m:e>
                              <m:r>
                                <a:rPr lang="en-US" sz="2000" b="0" i="1" smtClean="0">
                                  <a:latin typeface="Cambria Math" charset="0"/>
                                </a:rPr>
                                <m:t>𝑣</m:t>
                              </m:r>
                              <m:r>
                                <a:rPr lang="en-US" sz="2000" b="0" i="1" smtClean="0">
                                  <a:latin typeface="Cambria Math" charset="0"/>
                                </a:rPr>
                                <m:t>,</m:t>
                              </m:r>
                              <m:sSup>
                                <m:sSupPr>
                                  <m:ctrlPr>
                                    <a:rPr lang="en-US" sz="2000" b="0" i="1" smtClean="0">
                                      <a:latin typeface="Cambria Math" charset="0"/>
                                    </a:rPr>
                                  </m:ctrlPr>
                                </m:sSupPr>
                                <m:e>
                                  <m:r>
                                    <a:rPr lang="en-US" sz="2000" b="0" i="1" smtClean="0">
                                      <a:latin typeface="Cambria Math" charset="0"/>
                                    </a:rPr>
                                    <m:t>𝑧</m:t>
                                  </m:r>
                                </m:e>
                                <m:sup>
                                  <m:r>
                                    <a:rPr lang="en-US" sz="2000" b="0" i="1" smtClean="0">
                                      <a:latin typeface="Cambria Math" charset="0"/>
                                    </a:rPr>
                                    <m:t>′</m:t>
                                  </m:r>
                                </m:sup>
                              </m:sSup>
                            </m:e>
                          </m:d>
                          <m:r>
                            <a:rPr lang="en-US" sz="2000" b="0" i="1" smtClean="0">
                              <a:latin typeface="Cambria Math" charset="0"/>
                            </a:rPr>
                            <m:t>, </m:t>
                          </m:r>
                          <m:r>
                            <a:rPr lang="en-US" sz="2000" b="0" i="1" smtClean="0">
                              <a:latin typeface="Cambria Math" charset="0"/>
                            </a:rPr>
                            <m:t>𝑧</m:t>
                          </m:r>
                          <m:r>
                            <a:rPr lang="en-US" sz="2000" b="0" i="1" smtClean="0">
                              <a:latin typeface="Cambria Math" charset="0"/>
                            </a:rPr>
                            <m:t>)</m:t>
                          </m:r>
                        </m:e>
                      </m:d>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𝐷</m:t>
                          </m:r>
                        </m:e>
                        <m:sub>
                          <m:r>
                            <a:rPr lang="en-US" sz="2000" b="0" i="1" smtClean="0">
                              <a:latin typeface="Cambria Math" charset="0"/>
                            </a:rPr>
                            <m:t>𝐴</m:t>
                          </m:r>
                        </m:sub>
                      </m:sSub>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𝐺</m:t>
                              </m:r>
                            </m:e>
                            <m:sub>
                              <m:r>
                                <a:rPr lang="en-US" sz="2000" b="0" i="1" smtClean="0">
                                  <a:latin typeface="Cambria Math" charset="0"/>
                                </a:rPr>
                                <m:t>𝐵</m:t>
                              </m:r>
                            </m:sub>
                          </m:sSub>
                          <m:d>
                            <m:dPr>
                              <m:ctrlPr>
                                <a:rPr lang="en-US" sz="2000" b="0" i="1" smtClean="0">
                                  <a:latin typeface="Cambria Math" charset="0"/>
                                </a:rPr>
                              </m:ctrlPr>
                            </m:dPr>
                            <m:e>
                              <m:r>
                                <a:rPr lang="en-US" sz="2000" b="0" i="1" smtClean="0">
                                  <a:latin typeface="Cambria Math" charset="0"/>
                                </a:rPr>
                                <m:t>𝑣</m:t>
                              </m:r>
                              <m:r>
                                <a:rPr lang="en-US" sz="2000" b="0" i="1" smtClean="0">
                                  <a:latin typeface="Cambria Math" charset="0"/>
                                </a:rPr>
                                <m:t>,</m:t>
                              </m:r>
                              <m:sSup>
                                <m:sSupPr>
                                  <m:ctrlPr>
                                    <a:rPr lang="en-US" sz="2000" b="0" i="1" smtClean="0">
                                      <a:latin typeface="Cambria Math" charset="0"/>
                                    </a:rPr>
                                  </m:ctrlPr>
                                </m:sSupPr>
                                <m:e>
                                  <m:r>
                                    <a:rPr lang="en-US" sz="2000" b="0" i="1" smtClean="0">
                                      <a:latin typeface="Cambria Math" charset="0"/>
                                    </a:rPr>
                                    <m:t>𝑧</m:t>
                                  </m:r>
                                </m:e>
                                <m:sup>
                                  <m:r>
                                    <a:rPr lang="en-US" sz="2000" b="0" i="1" smtClean="0">
                                      <a:latin typeface="Cambria Math" charset="0"/>
                                    </a:rPr>
                                    <m:t>′</m:t>
                                  </m:r>
                                </m:sup>
                              </m:sSup>
                            </m:e>
                          </m:d>
                        </m:e>
                      </m:d>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𝐷</m:t>
                          </m:r>
                        </m:e>
                        <m:sub>
                          <m:r>
                            <a:rPr lang="en-US" sz="2000" b="0" i="1" smtClean="0">
                              <a:latin typeface="Cambria Math" charset="0"/>
                            </a:rPr>
                            <m:t>𝐵</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𝐺</m:t>
                          </m:r>
                        </m:e>
                        <m:sub>
                          <m:r>
                            <a:rPr lang="en-US" sz="2000" b="0" i="1" smtClean="0">
                              <a:latin typeface="Cambria Math" charset="0"/>
                            </a:rPr>
                            <m:t>𝐴</m:t>
                          </m:r>
                        </m:sub>
                      </m:sSub>
                      <m:d>
                        <m:dPr>
                          <m:ctrlPr>
                            <a:rPr lang="en-US" sz="2000" b="0" i="1" smtClean="0">
                              <a:latin typeface="Cambria Math" charset="0"/>
                            </a:rPr>
                          </m:ctrlPr>
                        </m:dPr>
                        <m:e>
                          <m:r>
                            <a:rPr lang="en-US" sz="2000" b="0" i="1" smtClean="0">
                              <a:latin typeface="Cambria Math" charset="0"/>
                            </a:rPr>
                            <m:t>𝑢</m:t>
                          </m:r>
                          <m:r>
                            <a:rPr lang="en-US" sz="2000" b="0" i="1" smtClean="0">
                              <a:latin typeface="Cambria Math" charset="0"/>
                            </a:rPr>
                            <m:t>,</m:t>
                          </m:r>
                          <m:r>
                            <a:rPr lang="en-US" sz="2000" b="0" i="1" smtClean="0">
                              <a:latin typeface="Cambria Math" charset="0"/>
                            </a:rPr>
                            <m:t>𝑧</m:t>
                          </m:r>
                        </m:e>
                      </m:d>
                      <m:r>
                        <a:rPr lang="en-US" sz="2000" b="0" i="1" smtClean="0">
                          <a:latin typeface="Cambria Math" charset="0"/>
                        </a:rPr>
                        <m:t>)</m:t>
                      </m:r>
                    </m:oMath>
                  </m:oMathPara>
                </a14:m>
                <a:endParaRPr lang="en-US" sz="2000"/>
              </a:p>
              <a:p>
                <a:pPr algn="ctr"/>
                <a14:m>
                  <m:oMath xmlns:m="http://schemas.openxmlformats.org/officeDocument/2006/math">
                    <m:sSubSup>
                      <m:sSubSupPr>
                        <m:ctrlPr>
                          <a:rPr lang="en-US" sz="2000" b="0" i="1" smtClean="0">
                            <a:latin typeface="Cambria Math" charset="0"/>
                          </a:rPr>
                        </m:ctrlPr>
                      </m:sSubSupPr>
                      <m:e>
                        <m:r>
                          <a:rPr lang="en-US" sz="2000" b="0" i="1" smtClean="0">
                            <a:latin typeface="Cambria Math" charset="0"/>
                          </a:rPr>
                          <m:t>𝑙</m:t>
                        </m:r>
                      </m:e>
                      <m:sub>
                        <m:r>
                          <a:rPr lang="en-US" sz="2000" b="0" i="1" smtClean="0">
                            <a:latin typeface="Cambria Math" charset="0"/>
                          </a:rPr>
                          <m:t>𝐴</m:t>
                        </m:r>
                      </m:sub>
                      <m:sup>
                        <m:r>
                          <a:rPr lang="en-US" sz="2000" b="0" i="1" smtClean="0">
                            <a:latin typeface="Cambria Math" charset="0"/>
                          </a:rPr>
                          <m:t>𝑑</m:t>
                        </m:r>
                      </m:sup>
                    </m:sSubSup>
                    <m:d>
                      <m:dPr>
                        <m:ctrlPr>
                          <a:rPr lang="en-US" sz="2000" b="0" i="1" smtClean="0">
                            <a:latin typeface="Cambria Math" charset="0"/>
                          </a:rPr>
                        </m:ctrlPr>
                      </m:dPr>
                      <m:e>
                        <m:r>
                          <a:rPr lang="en-US" sz="2000" b="0" i="1" smtClean="0">
                            <a:latin typeface="Cambria Math" charset="0"/>
                          </a:rPr>
                          <m:t>𝑢</m:t>
                        </m:r>
                        <m:r>
                          <a:rPr lang="en-US" sz="2000" b="0" i="1" smtClean="0">
                            <a:latin typeface="Cambria Math" charset="0"/>
                          </a:rPr>
                          <m:t>,</m:t>
                        </m:r>
                        <m:r>
                          <a:rPr lang="en-US" sz="2000" b="0" i="1" smtClean="0">
                            <a:latin typeface="Cambria Math" charset="0"/>
                          </a:rPr>
                          <m:t>𝑣</m:t>
                        </m:r>
                      </m:e>
                    </m:d>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𝐷</m:t>
                        </m:r>
                      </m:e>
                      <m:sub>
                        <m:r>
                          <a:rPr lang="en-US" sz="2000" b="0" i="1" smtClean="0">
                            <a:latin typeface="Cambria Math" charset="0"/>
                          </a:rPr>
                          <m:t>𝐴</m:t>
                        </m:r>
                      </m:sub>
                    </m:sSub>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𝐺</m:t>
                            </m:r>
                          </m:e>
                          <m:sub>
                            <m:r>
                              <a:rPr lang="en-US" sz="2000" b="0" i="1" smtClean="0">
                                <a:latin typeface="Cambria Math" charset="0"/>
                              </a:rPr>
                              <m:t>𝐴</m:t>
                            </m:r>
                          </m:sub>
                        </m:sSub>
                        <m:d>
                          <m:dPr>
                            <m:ctrlPr>
                              <a:rPr lang="en-US" sz="2000" b="0" i="1" smtClean="0">
                                <a:latin typeface="Cambria Math" charset="0"/>
                              </a:rPr>
                            </m:ctrlPr>
                          </m:dPr>
                          <m:e>
                            <m:r>
                              <a:rPr lang="en-US" sz="2000" b="0" i="1" smtClean="0">
                                <a:latin typeface="Cambria Math" charset="0"/>
                              </a:rPr>
                              <m:t>𝑢</m:t>
                            </m:r>
                            <m:r>
                              <a:rPr lang="en-US" sz="2000" b="0" i="1" smtClean="0">
                                <a:latin typeface="Cambria Math" charset="0"/>
                              </a:rPr>
                              <m:t>,</m:t>
                            </m:r>
                            <m:r>
                              <a:rPr lang="en-US" sz="2000" b="0" i="1" smtClean="0">
                                <a:latin typeface="Cambria Math" charset="0"/>
                              </a:rPr>
                              <m:t>𝑧</m:t>
                            </m:r>
                          </m:e>
                        </m:d>
                      </m:e>
                    </m:d>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𝐷</m:t>
                        </m:r>
                      </m:e>
                      <m:sub>
                        <m:r>
                          <a:rPr lang="en-US" sz="2000" b="0" i="1" smtClean="0">
                            <a:latin typeface="Cambria Math" charset="0"/>
                          </a:rPr>
                          <m:t>𝐴</m:t>
                        </m:r>
                      </m:sub>
                    </m:sSub>
                    <m:r>
                      <a:rPr lang="en-US" sz="2000" b="0" i="1" smtClean="0">
                        <a:latin typeface="Cambria Math" charset="0"/>
                      </a:rPr>
                      <m:t>(</m:t>
                    </m:r>
                    <m:r>
                      <a:rPr lang="en-US" sz="2000" b="0" i="1" smtClean="0">
                        <a:latin typeface="Cambria Math" charset="0"/>
                      </a:rPr>
                      <m:t>𝑣</m:t>
                    </m:r>
                    <m:r>
                      <a:rPr lang="en-US" sz="2000" b="0" i="1" smtClean="0">
                        <a:latin typeface="Cambria Math" charset="0"/>
                      </a:rPr>
                      <m:t>)</m:t>
                    </m:r>
                  </m:oMath>
                </a14:m>
                <a:r>
                  <a:rPr lang="en-US" sz="2000"/>
                  <a:t>, </a:t>
                </a:r>
                <a14:m>
                  <m:oMath xmlns:m="http://schemas.openxmlformats.org/officeDocument/2006/math">
                    <m:sSubSup>
                      <m:sSubSupPr>
                        <m:ctrlPr>
                          <a:rPr lang="en-US" sz="2000" b="0" i="1" dirty="0" smtClean="0">
                            <a:latin typeface="Cambria Math" charset="0"/>
                          </a:rPr>
                        </m:ctrlPr>
                      </m:sSubSupPr>
                      <m:e>
                        <m:r>
                          <a:rPr lang="en-US" sz="2000" b="0" i="1" dirty="0" smtClean="0">
                            <a:latin typeface="Cambria Math" charset="0"/>
                          </a:rPr>
                          <m:t>𝑙</m:t>
                        </m:r>
                      </m:e>
                      <m:sub>
                        <m:r>
                          <a:rPr lang="en-US" sz="2000" b="0" i="1" dirty="0" smtClean="0">
                            <a:latin typeface="Cambria Math" charset="0"/>
                          </a:rPr>
                          <m:t>𝐵</m:t>
                        </m:r>
                      </m:sub>
                      <m:sup>
                        <m:r>
                          <a:rPr lang="en-US" sz="2000" b="0" i="1" dirty="0" smtClean="0">
                            <a:latin typeface="Cambria Math" charset="0"/>
                          </a:rPr>
                          <m:t>𝑑</m:t>
                        </m:r>
                      </m:sup>
                    </m:sSubSup>
                    <m:d>
                      <m:dPr>
                        <m:ctrlPr>
                          <a:rPr lang="en-US" sz="2000" b="0" i="1" dirty="0" smtClean="0">
                            <a:latin typeface="Cambria Math" charset="0"/>
                          </a:rPr>
                        </m:ctrlPr>
                      </m:dPr>
                      <m:e>
                        <m:r>
                          <a:rPr lang="en-US" sz="2000" b="0" i="1" dirty="0" smtClean="0">
                            <a:latin typeface="Cambria Math" charset="0"/>
                          </a:rPr>
                          <m:t>𝑢</m:t>
                        </m:r>
                        <m:r>
                          <a:rPr lang="en-US" sz="2000" b="0" i="1" dirty="0" smtClean="0">
                            <a:latin typeface="Cambria Math" charset="0"/>
                          </a:rPr>
                          <m:t>,</m:t>
                        </m:r>
                        <m:r>
                          <a:rPr lang="en-US" sz="2000" b="0" i="1" dirty="0" smtClean="0">
                            <a:latin typeface="Cambria Math" charset="0"/>
                          </a:rPr>
                          <m:t>𝑣</m:t>
                        </m:r>
                      </m:e>
                    </m:d>
                    <m:r>
                      <a:rPr lang="en-US" sz="2000" b="0" i="1" dirty="0" smtClean="0">
                        <a:latin typeface="Cambria Math" charset="0"/>
                      </a:rPr>
                      <m:t>=</m:t>
                    </m:r>
                    <m:sSub>
                      <m:sSubPr>
                        <m:ctrlPr>
                          <a:rPr lang="en-US" sz="2000" b="0" i="1" dirty="0" smtClean="0">
                            <a:latin typeface="Cambria Math" charset="0"/>
                          </a:rPr>
                        </m:ctrlPr>
                      </m:sSubPr>
                      <m:e>
                        <m:r>
                          <a:rPr lang="en-US" sz="2000" b="0" i="1" dirty="0" smtClean="0">
                            <a:latin typeface="Cambria Math" charset="0"/>
                          </a:rPr>
                          <m:t>𝐷</m:t>
                        </m:r>
                      </m:e>
                      <m:sub>
                        <m:r>
                          <a:rPr lang="en-US" sz="2000" b="0" i="1" dirty="0" smtClean="0">
                            <a:latin typeface="Cambria Math" charset="0"/>
                          </a:rPr>
                          <m:t>𝐵</m:t>
                        </m:r>
                      </m:sub>
                    </m:sSub>
                    <m:d>
                      <m:dPr>
                        <m:ctrlPr>
                          <a:rPr lang="en-US" sz="2000" b="0" i="1" dirty="0" smtClean="0">
                            <a:latin typeface="Cambria Math" charset="0"/>
                          </a:rPr>
                        </m:ctrlPr>
                      </m:dPr>
                      <m:e>
                        <m:sSub>
                          <m:sSubPr>
                            <m:ctrlPr>
                              <a:rPr lang="en-US" sz="2000" b="0" i="1" dirty="0" smtClean="0">
                                <a:latin typeface="Cambria Math" charset="0"/>
                              </a:rPr>
                            </m:ctrlPr>
                          </m:sSubPr>
                          <m:e>
                            <m:r>
                              <a:rPr lang="en-US" sz="2000" b="0" i="1" dirty="0" smtClean="0">
                                <a:latin typeface="Cambria Math" charset="0"/>
                              </a:rPr>
                              <m:t>𝐺</m:t>
                            </m:r>
                          </m:e>
                          <m:sub>
                            <m:r>
                              <a:rPr lang="en-US" sz="2000" b="0" i="1" dirty="0" smtClean="0">
                                <a:latin typeface="Cambria Math" charset="0"/>
                              </a:rPr>
                              <m:t>𝐵</m:t>
                            </m:r>
                          </m:sub>
                        </m:sSub>
                        <m:d>
                          <m:dPr>
                            <m:ctrlPr>
                              <a:rPr lang="en-US" sz="2000" b="0" i="1" dirty="0" smtClean="0">
                                <a:latin typeface="Cambria Math" charset="0"/>
                              </a:rPr>
                            </m:ctrlPr>
                          </m:dPr>
                          <m:e>
                            <m:r>
                              <a:rPr lang="en-US" sz="2000" b="0" i="1" dirty="0" smtClean="0">
                                <a:latin typeface="Cambria Math" charset="0"/>
                              </a:rPr>
                              <m:t>𝑣</m:t>
                            </m:r>
                            <m:r>
                              <a:rPr lang="en-US" sz="2000" b="0" i="1" dirty="0" smtClean="0">
                                <a:latin typeface="Cambria Math" charset="0"/>
                              </a:rPr>
                              <m:t>,</m:t>
                            </m:r>
                            <m:sSup>
                              <m:sSupPr>
                                <m:ctrlPr>
                                  <a:rPr lang="en-US" sz="2000" b="0" i="1" dirty="0" smtClean="0">
                                    <a:latin typeface="Cambria Math" charset="0"/>
                                  </a:rPr>
                                </m:ctrlPr>
                              </m:sSupPr>
                              <m:e>
                                <m:r>
                                  <a:rPr lang="en-US" sz="2000" b="0" i="1" dirty="0" smtClean="0">
                                    <a:latin typeface="Cambria Math" charset="0"/>
                                  </a:rPr>
                                  <m:t>𝑧</m:t>
                                </m:r>
                              </m:e>
                              <m:sup>
                                <m:r>
                                  <a:rPr lang="en-US" sz="2000" b="0" i="1" dirty="0" smtClean="0">
                                    <a:latin typeface="Cambria Math" charset="0"/>
                                  </a:rPr>
                                  <m:t>′</m:t>
                                </m:r>
                              </m:sup>
                            </m:sSup>
                          </m:e>
                        </m:d>
                      </m:e>
                    </m:d>
                    <m:r>
                      <a:rPr lang="en-US" sz="2000" b="0" i="1" dirty="0" smtClean="0">
                        <a:latin typeface="Cambria Math" charset="0"/>
                      </a:rPr>
                      <m:t>−</m:t>
                    </m:r>
                    <m:sSub>
                      <m:sSubPr>
                        <m:ctrlPr>
                          <a:rPr lang="en-US" sz="2000" b="0" i="1" dirty="0" smtClean="0">
                            <a:latin typeface="Cambria Math" charset="0"/>
                          </a:rPr>
                        </m:ctrlPr>
                      </m:sSubPr>
                      <m:e>
                        <m:r>
                          <a:rPr lang="en-US" sz="2000" b="0" i="1" dirty="0" smtClean="0">
                            <a:latin typeface="Cambria Math" charset="0"/>
                          </a:rPr>
                          <m:t>𝐷</m:t>
                        </m:r>
                      </m:e>
                      <m:sub>
                        <m:r>
                          <a:rPr lang="en-US" sz="2000" b="0" i="1" dirty="0" smtClean="0">
                            <a:latin typeface="Cambria Math" charset="0"/>
                          </a:rPr>
                          <m:t>𝐵</m:t>
                        </m:r>
                      </m:sub>
                    </m:sSub>
                    <m:r>
                      <a:rPr lang="en-US" sz="2000" b="0" i="1" dirty="0" smtClean="0">
                        <a:latin typeface="Cambria Math" charset="0"/>
                      </a:rPr>
                      <m:t>(</m:t>
                    </m:r>
                    <m:r>
                      <a:rPr lang="en-US" sz="2000" b="0" i="1" dirty="0" smtClean="0">
                        <a:latin typeface="Cambria Math" charset="0"/>
                      </a:rPr>
                      <m:t>𝑢</m:t>
                    </m:r>
                    <m:r>
                      <a:rPr lang="en-US" sz="2000" b="0" i="1" dirty="0" smtClean="0">
                        <a:latin typeface="Cambria Math" charset="0"/>
                      </a:rPr>
                      <m:t>)</m:t>
                    </m:r>
                  </m:oMath>
                </a14:m>
                <a:endParaRPr lang="en-US" sz="2000"/>
              </a:p>
              <a:p>
                <a:pPr algn="ctr"/>
                <a:r>
                  <a:rPr lang="en-US" sz="2000"/>
                  <a:t>follow the training procedure proposed in WGAN </a:t>
                </a:r>
              </a:p>
            </p:txBody>
          </p:sp>
        </mc:Choice>
        <mc:Fallback xmlns="">
          <p:sp>
            <p:nvSpPr>
              <p:cNvPr id="17" name="TextBox 16"/>
              <p:cNvSpPr txBox="1">
                <a:spLocks noRot="1" noChangeAspect="1" noMove="1" noResize="1" noEditPoints="1" noAdjustHandles="1" noChangeArrowheads="1" noChangeShapeType="1" noTextEdit="1"/>
              </p:cNvSpPr>
              <p:nvPr/>
            </p:nvSpPr>
            <p:spPr>
              <a:xfrm>
                <a:off x="571500" y="5663889"/>
                <a:ext cx="11049000" cy="1094915"/>
              </a:xfrm>
              <a:prstGeom prst="rect">
                <a:avLst/>
              </a:prstGeom>
              <a:blipFill>
                <a:blip r:embed="rId4"/>
                <a:stretch>
                  <a:fillRect b="-8889"/>
                </a:stretch>
              </a:blipFill>
            </p:spPr>
            <p:txBody>
              <a:bodyPr/>
              <a:lstStyle/>
              <a:p>
                <a:r>
                  <a:rPr lang="en-US">
                    <a:noFill/>
                  </a:rPr>
                  <a:t> </a:t>
                </a:r>
              </a:p>
            </p:txBody>
          </p:sp>
        </mc:Fallback>
      </mc:AlternateContent>
    </p:spTree>
    <p:extLst>
      <p:ext uri="{BB962C8B-B14F-4D97-AF65-F5344CB8AC3E}">
        <p14:creationId xmlns:p14="http://schemas.microsoft.com/office/powerpoint/2010/main" val="1339446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Image-to-Image Translation</a:t>
            </a:r>
          </a:p>
        </p:txBody>
      </p:sp>
      <p:pic>
        <p:nvPicPr>
          <p:cNvPr id="6" name="Content Placeholder 5"/>
          <p:cNvPicPr>
            <a:picLocks noGrp="1" noChangeAspect="1"/>
          </p:cNvPicPr>
          <p:nvPr>
            <p:ph idx="1"/>
          </p:nvPr>
        </p:nvPicPr>
        <p:blipFill>
          <a:blip r:embed="rId3"/>
          <a:stretch>
            <a:fillRect/>
          </a:stretch>
        </p:blipFill>
        <p:spPr>
          <a:xfrm>
            <a:off x="964789" y="2674144"/>
            <a:ext cx="10262422" cy="3929856"/>
          </a:xfrm>
          <a:prstGeom prst="rect">
            <a:avLst/>
          </a:prstGeom>
        </p:spPr>
      </p:pic>
      <p:sp>
        <p:nvSpPr>
          <p:cNvPr id="7"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hlinkClick r:id="rId4"/>
              </a:rPr>
              <a:t>GitHub</a:t>
            </a:r>
            <a:endParaRPr lang="en-US"/>
          </a:p>
          <a:p>
            <a:r>
              <a:rPr lang="en-US">
                <a:hlinkClick r:id="rId5"/>
              </a:rPr>
              <a:t>Demo</a:t>
            </a:r>
            <a:endParaRPr lang="en-US"/>
          </a:p>
        </p:txBody>
      </p:sp>
    </p:spTree>
    <p:extLst>
      <p:ext uri="{BB962C8B-B14F-4D97-AF65-F5344CB8AC3E}">
        <p14:creationId xmlns:p14="http://schemas.microsoft.com/office/powerpoint/2010/main" val="1523838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Previous work</a:t>
            </a:r>
          </a:p>
        </p:txBody>
      </p:sp>
      <p:sp>
        <p:nvSpPr>
          <p:cNvPr id="3" name="Content Placeholder 2"/>
          <p:cNvSpPr>
            <a:spLocks noGrp="1"/>
          </p:cNvSpPr>
          <p:nvPr>
            <p:ph idx="1"/>
          </p:nvPr>
        </p:nvSpPr>
        <p:spPr/>
        <p:txBody>
          <a:bodyPr/>
          <a:lstStyle/>
          <a:p>
            <a:r>
              <a:rPr lang="en-US"/>
              <a:t>[7, 15, 11, 1, 3, 37, 21, 26, 9, 42, 46]</a:t>
            </a:r>
          </a:p>
          <a:p>
            <a:r>
              <a:rPr lang="en-US"/>
              <a:t>Need to Hand-engineer mapping functions</a:t>
            </a:r>
          </a:p>
          <a:p>
            <a:endParaRPr lang="en-US"/>
          </a:p>
          <a:p>
            <a:r>
              <a:rPr lang="en-US"/>
              <a:t>Our conditional GAN is different in that the loss is learned, and can, in theory, penalize any possible structure that differs between output and target.</a:t>
            </a:r>
          </a:p>
          <a:p>
            <a:r>
              <a:rPr lang="en-US"/>
              <a:t>Nothing is application-specific</a:t>
            </a:r>
          </a:p>
        </p:txBody>
      </p:sp>
    </p:spTree>
    <p:extLst>
      <p:ext uri="{BB962C8B-B14F-4D97-AF65-F5344CB8AC3E}">
        <p14:creationId xmlns:p14="http://schemas.microsoft.com/office/powerpoint/2010/main" val="167717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a:t>
            </a:r>
          </a:p>
        </p:txBody>
      </p:sp>
      <p:sp>
        <p:nvSpPr>
          <p:cNvPr id="3" name="Text Placeholder 2"/>
          <p:cNvSpPr>
            <a:spLocks noGrp="1"/>
          </p:cNvSpPr>
          <p:nvPr>
            <p:ph type="body" idx="1"/>
          </p:nvPr>
        </p:nvSpPr>
        <p:spPr/>
        <p:txBody>
          <a:bodyPr>
            <a:normAutofit/>
          </a:bodyPr>
          <a:lstStyle/>
          <a:p>
            <a:endParaRPr lang="en-US"/>
          </a:p>
          <a:p>
            <a:r>
              <a:rPr lang="en-US"/>
              <a:t>Improved Conditional Generative Adversarial Network (</a:t>
            </a:r>
            <a:r>
              <a:rPr lang="en-US" err="1"/>
              <a:t>cGAN</a:t>
            </a:r>
            <a:r>
              <a:rPr lang="en-US"/>
              <a:t>)</a:t>
            </a:r>
          </a:p>
          <a:p>
            <a:r>
              <a:rPr lang="en-US"/>
              <a:t>Experiments and Evaluations</a:t>
            </a:r>
          </a:p>
        </p:txBody>
      </p:sp>
    </p:spTree>
    <p:extLst>
      <p:ext uri="{BB962C8B-B14F-4D97-AF65-F5344CB8AC3E}">
        <p14:creationId xmlns:p14="http://schemas.microsoft.com/office/powerpoint/2010/main" val="178859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Improvements on </a:t>
            </a:r>
            <a:r>
              <a:rPr lang="en-US" err="1"/>
              <a:t>cGAN</a:t>
            </a:r>
            <a:r>
              <a:rPr lang="en-US"/>
              <a:t> for Image Translation</a:t>
            </a:r>
          </a:p>
        </p:txBody>
      </p:sp>
      <p:sp>
        <p:nvSpPr>
          <p:cNvPr id="5" name="Content Placeholder 4"/>
          <p:cNvSpPr>
            <a:spLocks noGrp="1"/>
          </p:cNvSpPr>
          <p:nvPr>
            <p:ph idx="1"/>
          </p:nvPr>
        </p:nvSpPr>
        <p:spPr/>
        <p:txBody>
          <a:bodyPr/>
          <a:lstStyle/>
          <a:p>
            <a:r>
              <a:rPr lang="en-US"/>
              <a:t>Objective function</a:t>
            </a:r>
          </a:p>
          <a:p>
            <a:r>
              <a:rPr lang="en-US"/>
              <a:t>Architecture of the generator</a:t>
            </a:r>
          </a:p>
          <a:p>
            <a:r>
              <a:rPr lang="en-US" err="1"/>
              <a:t>PatchGAN</a:t>
            </a:r>
            <a:endParaRPr lang="en-US"/>
          </a:p>
        </p:txBody>
      </p:sp>
    </p:spTree>
    <p:extLst>
      <p:ext uri="{BB962C8B-B14F-4D97-AF65-F5344CB8AC3E}">
        <p14:creationId xmlns:p14="http://schemas.microsoft.com/office/powerpoint/2010/main" val="942610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Objective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charset="0"/>
                              <a:ea typeface="Cambria Math" charset="0"/>
                              <a:cs typeface="Cambria Math" charset="0"/>
                            </a:rPr>
                          </m:ctrlPr>
                        </m:sSubPr>
                        <m:e>
                          <m:r>
                            <a:rPr lang="en-US" sz="2600" b="0" i="1" smtClean="0">
                              <a:latin typeface="Cambria Math" charset="0"/>
                              <a:ea typeface="Cambria Math" charset="0"/>
                              <a:cs typeface="Cambria Math" charset="0"/>
                            </a:rPr>
                            <m:t>𝔼</m:t>
                          </m:r>
                        </m:e>
                        <m:sub>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𝑦</m:t>
                          </m:r>
                          <m:r>
                            <a:rPr lang="en-US" sz="2600" b="0" i="1" smtClean="0">
                              <a:latin typeface="Cambria Math" charset="0"/>
                              <a:ea typeface="Cambria Math" charset="0"/>
                              <a:cs typeface="Cambria Math" charset="0"/>
                            </a:rPr>
                            <m:t>~</m:t>
                          </m:r>
                          <m:sSub>
                            <m:sSubPr>
                              <m:ctrlPr>
                                <a:rPr lang="en-US" sz="2600" b="0" i="1" smtClean="0">
                                  <a:latin typeface="Cambria Math" charset="0"/>
                                  <a:ea typeface="Cambria Math" charset="0"/>
                                  <a:cs typeface="Cambria Math" charset="0"/>
                                </a:rPr>
                              </m:ctrlPr>
                            </m:sSubPr>
                            <m:e>
                              <m:r>
                                <a:rPr lang="en-US" sz="2600" b="0" i="1" smtClean="0">
                                  <a:latin typeface="Cambria Math" charset="0"/>
                                  <a:ea typeface="Cambria Math" charset="0"/>
                                  <a:cs typeface="Cambria Math" charset="0"/>
                                </a:rPr>
                                <m:t>𝑝</m:t>
                              </m:r>
                            </m:e>
                            <m:sub>
                              <m:r>
                                <a:rPr lang="en-US" sz="2600" b="0" i="1" smtClean="0">
                                  <a:latin typeface="Cambria Math" charset="0"/>
                                  <a:ea typeface="Cambria Math" charset="0"/>
                                  <a:cs typeface="Cambria Math" charset="0"/>
                                </a:rPr>
                                <m:t>𝑑𝑎𝑡𝑎</m:t>
                              </m:r>
                            </m:sub>
                          </m:sSub>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𝑦</m:t>
                          </m:r>
                          <m:r>
                            <a:rPr lang="en-US" sz="2600" b="0" i="1" smtClean="0">
                              <a:latin typeface="Cambria Math" charset="0"/>
                              <a:ea typeface="Cambria Math" charset="0"/>
                              <a:cs typeface="Cambria Math" charset="0"/>
                            </a:rPr>
                            <m:t>)</m:t>
                          </m:r>
                        </m:sub>
                      </m:sSub>
                      <m:d>
                        <m:dPr>
                          <m:begChr m:val="["/>
                          <m:endChr m:val="]"/>
                          <m:ctrlPr>
                            <a:rPr lang="en-US" sz="2600" b="0" i="1" smtClean="0">
                              <a:latin typeface="Cambria Math" charset="0"/>
                              <a:ea typeface="Cambria Math" charset="0"/>
                              <a:cs typeface="Cambria Math" charset="0"/>
                            </a:rPr>
                          </m:ctrlPr>
                        </m:dPr>
                        <m:e>
                          <m:func>
                            <m:funcPr>
                              <m:ctrlPr>
                                <a:rPr lang="en-US" sz="2600" b="0" i="1" smtClean="0">
                                  <a:latin typeface="Cambria Math" charset="0"/>
                                  <a:ea typeface="Cambria Math" charset="0"/>
                                  <a:cs typeface="Cambria Math" charset="0"/>
                                </a:rPr>
                              </m:ctrlPr>
                            </m:funcPr>
                            <m:fName>
                              <m:r>
                                <m:rPr>
                                  <m:sty m:val="p"/>
                                </m:rPr>
                                <a:rPr lang="en-US" sz="2600" b="0" i="0" smtClean="0">
                                  <a:latin typeface="Cambria Math" charset="0"/>
                                  <a:ea typeface="Cambria Math" charset="0"/>
                                  <a:cs typeface="Cambria Math" charset="0"/>
                                </a:rPr>
                                <m:t>log</m:t>
                              </m:r>
                            </m:fName>
                            <m:e>
                              <m:r>
                                <a:rPr lang="en-US" sz="2600" b="0" i="1" smtClean="0">
                                  <a:latin typeface="Cambria Math" charset="0"/>
                                  <a:ea typeface="Cambria Math" charset="0"/>
                                  <a:cs typeface="Cambria Math" charset="0"/>
                                </a:rPr>
                                <m:t>𝐷</m:t>
                              </m:r>
                              <m:d>
                                <m:dPr>
                                  <m:ctrlPr>
                                    <a:rPr lang="en-US" sz="2600" b="0" i="1" smtClean="0">
                                      <a:latin typeface="Cambria Math" charset="0"/>
                                      <a:ea typeface="Cambria Math" charset="0"/>
                                      <a:cs typeface="Cambria Math" charset="0"/>
                                    </a:rPr>
                                  </m:ctrlPr>
                                </m:dPr>
                                <m:e>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𝑦</m:t>
                                  </m:r>
                                </m:e>
                              </m:d>
                            </m:e>
                          </m:func>
                        </m:e>
                      </m:d>
                      <m:r>
                        <a:rPr lang="en-US" sz="2600" b="0" i="1" smtClean="0">
                          <a:latin typeface="Cambria Math" charset="0"/>
                          <a:ea typeface="Cambria Math" charset="0"/>
                          <a:cs typeface="Cambria Math" charset="0"/>
                        </a:rPr>
                        <m:t>+</m:t>
                      </m:r>
                      <m:sSub>
                        <m:sSubPr>
                          <m:ctrlPr>
                            <a:rPr lang="en-US" sz="2600" b="0" i="1" smtClean="0">
                              <a:latin typeface="Cambria Math" charset="0"/>
                              <a:ea typeface="Cambria Math" charset="0"/>
                              <a:cs typeface="Cambria Math" charset="0"/>
                            </a:rPr>
                          </m:ctrlPr>
                        </m:sSubPr>
                        <m:e>
                          <m:r>
                            <a:rPr lang="en-US" sz="2600" b="0" i="1" smtClean="0">
                              <a:latin typeface="Cambria Math" charset="0"/>
                              <a:ea typeface="Cambria Math" charset="0"/>
                              <a:cs typeface="Cambria Math" charset="0"/>
                            </a:rPr>
                            <m:t>𝔼</m:t>
                          </m:r>
                        </m:e>
                        <m:sub>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sSub>
                            <m:sSubPr>
                              <m:ctrlPr>
                                <a:rPr lang="en-US" sz="2600" b="0" i="1" smtClean="0">
                                  <a:latin typeface="Cambria Math" charset="0"/>
                                  <a:ea typeface="Cambria Math" charset="0"/>
                                  <a:cs typeface="Cambria Math" charset="0"/>
                                </a:rPr>
                              </m:ctrlPr>
                            </m:sSubPr>
                            <m:e>
                              <m:r>
                                <a:rPr lang="en-US" sz="2600" b="0" i="1" smtClean="0">
                                  <a:latin typeface="Cambria Math" charset="0"/>
                                  <a:ea typeface="Cambria Math" charset="0"/>
                                  <a:cs typeface="Cambria Math" charset="0"/>
                                </a:rPr>
                                <m:t>𝑝</m:t>
                              </m:r>
                            </m:e>
                            <m:sub>
                              <m:r>
                                <a:rPr lang="en-US" sz="2600" b="0" i="1" smtClean="0">
                                  <a:latin typeface="Cambria Math" charset="0"/>
                                  <a:ea typeface="Cambria Math" charset="0"/>
                                  <a:cs typeface="Cambria Math" charset="0"/>
                                </a:rPr>
                                <m:t>𝑑𝑎𝑡𝑎</m:t>
                              </m:r>
                            </m:sub>
                          </m:sSub>
                          <m:d>
                            <m:dPr>
                              <m:ctrlPr>
                                <a:rPr lang="en-US" sz="2600" b="0" i="1" smtClean="0">
                                  <a:latin typeface="Cambria Math" charset="0"/>
                                  <a:ea typeface="Cambria Math" charset="0"/>
                                  <a:cs typeface="Cambria Math" charset="0"/>
                                </a:rPr>
                              </m:ctrlPr>
                            </m:dPr>
                            <m:e>
                              <m:r>
                                <a:rPr lang="en-US" sz="2600" b="0" i="1" smtClean="0">
                                  <a:latin typeface="Cambria Math" charset="0"/>
                                  <a:ea typeface="Cambria Math" charset="0"/>
                                  <a:cs typeface="Cambria Math" charset="0"/>
                                </a:rPr>
                                <m:t>𝑥</m:t>
                              </m:r>
                            </m:e>
                          </m:d>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𝑧</m:t>
                          </m:r>
                          <m:r>
                            <a:rPr lang="en-US" sz="2600" b="0" i="1" smtClean="0">
                              <a:latin typeface="Cambria Math" charset="0"/>
                              <a:ea typeface="Cambria Math" charset="0"/>
                              <a:cs typeface="Cambria Math" charset="0"/>
                            </a:rPr>
                            <m:t>~</m:t>
                          </m:r>
                          <m:sSub>
                            <m:sSubPr>
                              <m:ctrlPr>
                                <a:rPr lang="en-US" sz="2600" b="0" i="1" smtClean="0">
                                  <a:latin typeface="Cambria Math" charset="0"/>
                                  <a:ea typeface="Cambria Math" charset="0"/>
                                  <a:cs typeface="Cambria Math" charset="0"/>
                                </a:rPr>
                              </m:ctrlPr>
                            </m:sSubPr>
                            <m:e>
                              <m:r>
                                <a:rPr lang="en-US" sz="2600" b="0" i="1" smtClean="0">
                                  <a:latin typeface="Cambria Math" charset="0"/>
                                  <a:ea typeface="Cambria Math" charset="0"/>
                                  <a:cs typeface="Cambria Math" charset="0"/>
                                </a:rPr>
                                <m:t>𝑝</m:t>
                              </m:r>
                            </m:e>
                            <m:sub>
                              <m:r>
                                <a:rPr lang="en-US" sz="2600" b="0" i="1" smtClean="0">
                                  <a:latin typeface="Cambria Math" charset="0"/>
                                  <a:ea typeface="Cambria Math" charset="0"/>
                                  <a:cs typeface="Cambria Math" charset="0"/>
                                </a:rPr>
                                <m:t>𝑧</m:t>
                              </m:r>
                            </m:sub>
                          </m:sSub>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𝑧</m:t>
                          </m:r>
                          <m:r>
                            <a:rPr lang="en-US" sz="2600" b="0" i="1" smtClean="0">
                              <a:latin typeface="Cambria Math" charset="0"/>
                              <a:ea typeface="Cambria Math" charset="0"/>
                              <a:cs typeface="Cambria Math" charset="0"/>
                            </a:rPr>
                            <m:t>)</m:t>
                          </m:r>
                        </m:sub>
                      </m:sSub>
                      <m:r>
                        <a:rPr lang="en-US" sz="2600" b="0" i="1" smtClean="0">
                          <a:latin typeface="Cambria Math" charset="0"/>
                          <a:ea typeface="Cambria Math" charset="0"/>
                          <a:cs typeface="Cambria Math" charset="0"/>
                        </a:rPr>
                        <m:t>[</m:t>
                      </m:r>
                      <m:func>
                        <m:funcPr>
                          <m:ctrlPr>
                            <a:rPr lang="en-US" sz="2600" b="0" i="1" smtClean="0">
                              <a:latin typeface="Cambria Math" charset="0"/>
                              <a:ea typeface="Cambria Math" charset="0"/>
                              <a:cs typeface="Cambria Math" charset="0"/>
                            </a:rPr>
                          </m:ctrlPr>
                        </m:funcPr>
                        <m:fName>
                          <m:r>
                            <m:rPr>
                              <m:sty m:val="p"/>
                            </m:rPr>
                            <a:rPr lang="en-US" sz="2600" b="0" i="0" smtClean="0">
                              <a:latin typeface="Cambria Math" charset="0"/>
                              <a:ea typeface="Cambria Math" charset="0"/>
                              <a:cs typeface="Cambria Math" charset="0"/>
                            </a:rPr>
                            <m:t>log</m:t>
                          </m:r>
                        </m:fName>
                        <m:e>
                          <m:r>
                            <a:rPr lang="en-US" sz="2600" b="0" i="1" smtClean="0">
                              <a:latin typeface="Cambria Math" charset="0"/>
                              <a:ea typeface="Cambria Math" charset="0"/>
                              <a:cs typeface="Cambria Math" charset="0"/>
                            </a:rPr>
                            <m:t>(1−</m:t>
                          </m:r>
                          <m:r>
                            <a:rPr lang="en-US" sz="2600" b="0" i="1" smtClean="0">
                              <a:latin typeface="Cambria Math" charset="0"/>
                              <a:ea typeface="Cambria Math" charset="0"/>
                              <a:cs typeface="Cambria Math" charset="0"/>
                            </a:rPr>
                            <m:t>𝐷</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𝐺</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𝑧</m:t>
                          </m:r>
                          <m:r>
                            <a:rPr lang="en-US" sz="2600" b="0" i="1" smtClean="0">
                              <a:latin typeface="Cambria Math" charset="0"/>
                              <a:ea typeface="Cambria Math" charset="0"/>
                              <a:cs typeface="Cambria Math" charset="0"/>
                            </a:rPr>
                            <m:t>))</m:t>
                          </m:r>
                        </m:e>
                      </m:func>
                      <m:r>
                        <a:rPr lang="en-US" sz="2600" b="0" i="1" smtClean="0">
                          <a:latin typeface="Cambria Math" charset="0"/>
                          <a:ea typeface="Cambria Math" charset="0"/>
                          <a:cs typeface="Cambria Math" charset="0"/>
                        </a:rPr>
                        <m:t>]</m:t>
                      </m:r>
                    </m:oMath>
                  </m:oMathPara>
                </a14:m>
                <a:endParaRPr lang="en-US" sz="2600"/>
              </a:p>
              <a:p>
                <a:pPr marL="0" indent="0">
                  <a:buNone/>
                </a:pPr>
                <a:endParaRPr lang="en-US" sz="2600"/>
              </a:p>
              <a:p>
                <a:pPr marL="0" indent="0">
                  <a:buNone/>
                </a:pPr>
                <a:endParaRPr lang="en-US" sz="260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charset="0"/>
                              <a:ea typeface="Cambria Math" charset="0"/>
                              <a:cs typeface="Cambria Math" charset="0"/>
                            </a:rPr>
                          </m:ctrlPr>
                        </m:sSubPr>
                        <m:e>
                          <m:r>
                            <a:rPr lang="en-US" sz="2600" b="0" i="1" smtClean="0">
                              <a:latin typeface="Cambria Math" charset="0"/>
                              <a:ea typeface="Cambria Math" charset="0"/>
                              <a:cs typeface="Cambria Math" charset="0"/>
                            </a:rPr>
                            <m:t>𝔼</m:t>
                          </m:r>
                        </m:e>
                        <m:sub>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𝑦</m:t>
                          </m:r>
                          <m:r>
                            <a:rPr lang="en-US" sz="2600" b="0" i="1" smtClean="0">
                              <a:latin typeface="Cambria Math" charset="0"/>
                              <a:ea typeface="Cambria Math" charset="0"/>
                              <a:cs typeface="Cambria Math" charset="0"/>
                            </a:rPr>
                            <m:t>~</m:t>
                          </m:r>
                          <m:sSub>
                            <m:sSubPr>
                              <m:ctrlPr>
                                <a:rPr lang="en-US" sz="2600" b="0" i="1" smtClean="0">
                                  <a:latin typeface="Cambria Math" charset="0"/>
                                  <a:ea typeface="Cambria Math" charset="0"/>
                                  <a:cs typeface="Cambria Math" charset="0"/>
                                </a:rPr>
                              </m:ctrlPr>
                            </m:sSubPr>
                            <m:e>
                              <m:r>
                                <a:rPr lang="en-US" sz="2600" b="0" i="1" smtClean="0">
                                  <a:latin typeface="Cambria Math" charset="0"/>
                                  <a:ea typeface="Cambria Math" charset="0"/>
                                  <a:cs typeface="Cambria Math" charset="0"/>
                                </a:rPr>
                                <m:t>𝑝</m:t>
                              </m:r>
                            </m:e>
                            <m:sub>
                              <m:r>
                                <a:rPr lang="en-US" sz="2600" b="0" i="1" smtClean="0">
                                  <a:latin typeface="Cambria Math" charset="0"/>
                                  <a:ea typeface="Cambria Math" charset="0"/>
                                  <a:cs typeface="Cambria Math" charset="0"/>
                                </a:rPr>
                                <m:t>𝑑𝑎𝑡𝑎</m:t>
                              </m:r>
                            </m:sub>
                          </m:sSub>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𝑦</m:t>
                          </m:r>
                          <m:r>
                            <a:rPr lang="en-US" sz="2600" b="0" i="1" smtClean="0">
                              <a:latin typeface="Cambria Math" charset="0"/>
                              <a:ea typeface="Cambria Math" charset="0"/>
                              <a:cs typeface="Cambria Math" charset="0"/>
                            </a:rPr>
                            <m:t>)</m:t>
                          </m:r>
                        </m:sub>
                      </m:sSub>
                      <m:d>
                        <m:dPr>
                          <m:begChr m:val="["/>
                          <m:endChr m:val="]"/>
                          <m:ctrlPr>
                            <a:rPr lang="en-US" sz="2600" b="0" i="1" smtClean="0">
                              <a:latin typeface="Cambria Math" charset="0"/>
                              <a:ea typeface="Cambria Math" charset="0"/>
                              <a:cs typeface="Cambria Math" charset="0"/>
                            </a:rPr>
                          </m:ctrlPr>
                        </m:dPr>
                        <m:e>
                          <m:func>
                            <m:funcPr>
                              <m:ctrlPr>
                                <a:rPr lang="en-US" sz="2600" b="0" i="1" smtClean="0">
                                  <a:latin typeface="Cambria Math" charset="0"/>
                                  <a:ea typeface="Cambria Math" charset="0"/>
                                  <a:cs typeface="Cambria Math" charset="0"/>
                                </a:rPr>
                              </m:ctrlPr>
                            </m:funcPr>
                            <m:fName>
                              <m:r>
                                <m:rPr>
                                  <m:sty m:val="p"/>
                                </m:rPr>
                                <a:rPr lang="en-US" sz="2600" b="0" i="0" smtClean="0">
                                  <a:latin typeface="Cambria Math" charset="0"/>
                                  <a:ea typeface="Cambria Math" charset="0"/>
                                  <a:cs typeface="Cambria Math" charset="0"/>
                                </a:rPr>
                                <m:t>log</m:t>
                              </m:r>
                            </m:fName>
                            <m:e>
                              <m:r>
                                <a:rPr lang="en-US" sz="2600" b="0" i="1" smtClean="0">
                                  <a:latin typeface="Cambria Math" charset="0"/>
                                  <a:ea typeface="Cambria Math" charset="0"/>
                                  <a:cs typeface="Cambria Math" charset="0"/>
                                </a:rPr>
                                <m:t>𝐷</m:t>
                              </m:r>
                              <m:d>
                                <m:dPr>
                                  <m:ctrlPr>
                                    <a:rPr lang="en-US" sz="2600" b="0" i="1" smtClean="0">
                                      <a:latin typeface="Cambria Math" charset="0"/>
                                      <a:ea typeface="Cambria Math" charset="0"/>
                                      <a:cs typeface="Cambria Math" charset="0"/>
                                    </a:rPr>
                                  </m:ctrlPr>
                                </m:dPr>
                                <m:e>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𝑦</m:t>
                                  </m:r>
                                </m:e>
                              </m:d>
                            </m:e>
                          </m:func>
                        </m:e>
                      </m:d>
                      <m:r>
                        <a:rPr lang="en-US" sz="2600" b="0" i="1" smtClean="0">
                          <a:latin typeface="Cambria Math" charset="0"/>
                          <a:ea typeface="Cambria Math" charset="0"/>
                          <a:cs typeface="Cambria Math" charset="0"/>
                        </a:rPr>
                        <m:t>+</m:t>
                      </m:r>
                      <m:sSub>
                        <m:sSubPr>
                          <m:ctrlPr>
                            <a:rPr lang="en-US" sz="2600" b="0" i="1" smtClean="0">
                              <a:latin typeface="Cambria Math" charset="0"/>
                              <a:ea typeface="Cambria Math" charset="0"/>
                              <a:cs typeface="Cambria Math" charset="0"/>
                            </a:rPr>
                          </m:ctrlPr>
                        </m:sSubPr>
                        <m:e>
                          <m:r>
                            <a:rPr lang="en-US" sz="2600" b="0" i="1" smtClean="0">
                              <a:latin typeface="Cambria Math" charset="0"/>
                              <a:ea typeface="Cambria Math" charset="0"/>
                              <a:cs typeface="Cambria Math" charset="0"/>
                            </a:rPr>
                            <m:t>𝔼</m:t>
                          </m:r>
                        </m:e>
                        <m:sub>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sSub>
                            <m:sSubPr>
                              <m:ctrlPr>
                                <a:rPr lang="en-US" sz="2600" b="0" i="1" smtClean="0">
                                  <a:latin typeface="Cambria Math" charset="0"/>
                                  <a:ea typeface="Cambria Math" charset="0"/>
                                  <a:cs typeface="Cambria Math" charset="0"/>
                                </a:rPr>
                              </m:ctrlPr>
                            </m:sSubPr>
                            <m:e>
                              <m:r>
                                <a:rPr lang="en-US" sz="2600" b="0" i="1" smtClean="0">
                                  <a:latin typeface="Cambria Math" charset="0"/>
                                  <a:ea typeface="Cambria Math" charset="0"/>
                                  <a:cs typeface="Cambria Math" charset="0"/>
                                </a:rPr>
                                <m:t>𝑝</m:t>
                              </m:r>
                            </m:e>
                            <m:sub>
                              <m:r>
                                <a:rPr lang="en-US" sz="2600" b="0" i="1" smtClean="0">
                                  <a:latin typeface="Cambria Math" charset="0"/>
                                  <a:ea typeface="Cambria Math" charset="0"/>
                                  <a:cs typeface="Cambria Math" charset="0"/>
                                </a:rPr>
                                <m:t>𝑑𝑎𝑡𝑎</m:t>
                              </m:r>
                            </m:sub>
                          </m:sSub>
                          <m:d>
                            <m:dPr>
                              <m:ctrlPr>
                                <a:rPr lang="en-US" sz="2600" b="0" i="1" smtClean="0">
                                  <a:latin typeface="Cambria Math" charset="0"/>
                                  <a:ea typeface="Cambria Math" charset="0"/>
                                  <a:cs typeface="Cambria Math" charset="0"/>
                                </a:rPr>
                              </m:ctrlPr>
                            </m:dPr>
                            <m:e>
                              <m:r>
                                <a:rPr lang="en-US" sz="2600" b="0" i="1" smtClean="0">
                                  <a:latin typeface="Cambria Math" charset="0"/>
                                  <a:ea typeface="Cambria Math" charset="0"/>
                                  <a:cs typeface="Cambria Math" charset="0"/>
                                </a:rPr>
                                <m:t>𝑥</m:t>
                              </m:r>
                            </m:e>
                          </m:d>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𝑧</m:t>
                          </m:r>
                          <m:r>
                            <a:rPr lang="en-US" sz="2600" b="0" i="1" smtClean="0">
                              <a:latin typeface="Cambria Math" charset="0"/>
                              <a:ea typeface="Cambria Math" charset="0"/>
                              <a:cs typeface="Cambria Math" charset="0"/>
                            </a:rPr>
                            <m:t>~</m:t>
                          </m:r>
                          <m:sSub>
                            <m:sSubPr>
                              <m:ctrlPr>
                                <a:rPr lang="en-US" sz="2600" b="0" i="1" smtClean="0">
                                  <a:latin typeface="Cambria Math" charset="0"/>
                                  <a:ea typeface="Cambria Math" charset="0"/>
                                  <a:cs typeface="Cambria Math" charset="0"/>
                                </a:rPr>
                              </m:ctrlPr>
                            </m:sSubPr>
                            <m:e>
                              <m:r>
                                <a:rPr lang="en-US" sz="2600" b="0" i="1" smtClean="0">
                                  <a:latin typeface="Cambria Math" charset="0"/>
                                  <a:ea typeface="Cambria Math" charset="0"/>
                                  <a:cs typeface="Cambria Math" charset="0"/>
                                </a:rPr>
                                <m:t>𝑝</m:t>
                              </m:r>
                            </m:e>
                            <m:sub>
                              <m:r>
                                <a:rPr lang="en-US" sz="2600" b="0" i="1" smtClean="0">
                                  <a:latin typeface="Cambria Math" charset="0"/>
                                  <a:ea typeface="Cambria Math" charset="0"/>
                                  <a:cs typeface="Cambria Math" charset="0"/>
                                </a:rPr>
                                <m:t>𝑧</m:t>
                              </m:r>
                            </m:sub>
                          </m:sSub>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𝑧</m:t>
                          </m:r>
                          <m:r>
                            <a:rPr lang="en-US" sz="2600" b="0" i="1" smtClean="0">
                              <a:latin typeface="Cambria Math" charset="0"/>
                              <a:ea typeface="Cambria Math" charset="0"/>
                              <a:cs typeface="Cambria Math" charset="0"/>
                            </a:rPr>
                            <m:t>)</m:t>
                          </m:r>
                        </m:sub>
                      </m:sSub>
                      <m:d>
                        <m:dPr>
                          <m:begChr m:val="["/>
                          <m:endChr m:val="]"/>
                          <m:ctrlPr>
                            <a:rPr lang="en-US" sz="2600" b="0" i="1" smtClean="0">
                              <a:latin typeface="Cambria Math" charset="0"/>
                              <a:ea typeface="Cambria Math" charset="0"/>
                              <a:cs typeface="Cambria Math" charset="0"/>
                            </a:rPr>
                          </m:ctrlPr>
                        </m:dPr>
                        <m:e>
                          <m:func>
                            <m:funcPr>
                              <m:ctrlPr>
                                <a:rPr lang="en-US" sz="2600" b="0" i="1" smtClean="0">
                                  <a:latin typeface="Cambria Math" charset="0"/>
                                  <a:ea typeface="Cambria Math" charset="0"/>
                                  <a:cs typeface="Cambria Math" charset="0"/>
                                </a:rPr>
                              </m:ctrlPr>
                            </m:funcPr>
                            <m:fName>
                              <m:r>
                                <m:rPr>
                                  <m:sty m:val="p"/>
                                </m:rPr>
                                <a:rPr lang="en-US" sz="2600" b="0" i="0" smtClean="0">
                                  <a:latin typeface="Cambria Math" charset="0"/>
                                  <a:ea typeface="Cambria Math" charset="0"/>
                                  <a:cs typeface="Cambria Math" charset="0"/>
                                </a:rPr>
                                <m:t>log</m:t>
                              </m:r>
                            </m:fName>
                            <m:e>
                              <m:r>
                                <a:rPr lang="en-US" sz="2600" b="0" i="1" smtClean="0">
                                  <a:latin typeface="Cambria Math" charset="0"/>
                                  <a:ea typeface="Cambria Math" charset="0"/>
                                  <a:cs typeface="Cambria Math" charset="0"/>
                                </a:rPr>
                                <m:t>(1−</m:t>
                              </m:r>
                              <m:r>
                                <a:rPr lang="en-US" sz="2600" b="0" i="1" smtClean="0">
                                  <a:latin typeface="Cambria Math" charset="0"/>
                                  <a:ea typeface="Cambria Math" charset="0"/>
                                  <a:cs typeface="Cambria Math" charset="0"/>
                                </a:rPr>
                                <m:t>𝐷</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𝐺</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𝑥</m:t>
                              </m:r>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𝑧</m:t>
                              </m:r>
                              <m:r>
                                <a:rPr lang="en-US" sz="2600" b="0" i="1" smtClean="0">
                                  <a:latin typeface="Cambria Math" charset="0"/>
                                  <a:ea typeface="Cambria Math" charset="0"/>
                                  <a:cs typeface="Cambria Math" charset="0"/>
                                </a:rPr>
                                <m:t>))</m:t>
                              </m:r>
                            </m:e>
                          </m:func>
                        </m:e>
                      </m:d>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𝜆</m:t>
                      </m:r>
                      <m:r>
                        <a:rPr lang="en-US" sz="2600" b="0" i="1" smtClean="0">
                          <a:latin typeface="Cambria Math" charset="0"/>
                          <a:ea typeface="Cambria Math" charset="0"/>
                          <a:cs typeface="Cambria Math" charset="0"/>
                        </a:rPr>
                        <m:t> </m:t>
                      </m:r>
                      <m:sSub>
                        <m:sSubPr>
                          <m:ctrlPr>
                            <a:rPr lang="en-US" sz="2600" b="0" i="1" smtClean="0">
                              <a:solidFill>
                                <a:srgbClr val="FF0000"/>
                              </a:solidFill>
                              <a:latin typeface="Cambria Math" charset="0"/>
                              <a:ea typeface="Cambria Math" charset="0"/>
                              <a:cs typeface="Cambria Math" charset="0"/>
                            </a:rPr>
                          </m:ctrlPr>
                        </m:sSubPr>
                        <m:e>
                          <m:r>
                            <a:rPr lang="en-US" sz="2600" b="0" i="1" smtClean="0">
                              <a:solidFill>
                                <a:srgbClr val="FF0000"/>
                              </a:solidFill>
                              <a:latin typeface="Cambria Math" charset="0"/>
                              <a:ea typeface="Cambria Math" charset="0"/>
                              <a:cs typeface="Cambria Math" charset="0"/>
                            </a:rPr>
                            <m:t>𝔼</m:t>
                          </m:r>
                        </m:e>
                        <m:sub>
                          <m:r>
                            <a:rPr lang="en-US" sz="2600" b="0" i="1" smtClean="0">
                              <a:solidFill>
                                <a:srgbClr val="FF0000"/>
                              </a:solidFill>
                              <a:latin typeface="Cambria Math" charset="0"/>
                              <a:ea typeface="Cambria Math" charset="0"/>
                              <a:cs typeface="Cambria Math" charset="0"/>
                            </a:rPr>
                            <m:t>𝑥</m:t>
                          </m:r>
                          <m:r>
                            <a:rPr lang="en-US" sz="2600" b="0" i="1" smtClean="0">
                              <a:solidFill>
                                <a:srgbClr val="FF0000"/>
                              </a:solidFill>
                              <a:latin typeface="Cambria Math" charset="0"/>
                              <a:ea typeface="Cambria Math" charset="0"/>
                              <a:cs typeface="Cambria Math" charset="0"/>
                            </a:rPr>
                            <m:t>,</m:t>
                          </m:r>
                          <m:r>
                            <a:rPr lang="en-US" sz="2600" b="0" i="1" smtClean="0">
                              <a:solidFill>
                                <a:srgbClr val="FF0000"/>
                              </a:solidFill>
                              <a:latin typeface="Cambria Math" charset="0"/>
                              <a:ea typeface="Cambria Math" charset="0"/>
                              <a:cs typeface="Cambria Math" charset="0"/>
                            </a:rPr>
                            <m:t>𝑦</m:t>
                          </m:r>
                          <m:r>
                            <a:rPr lang="en-US" sz="2600" b="0" i="1" smtClean="0">
                              <a:solidFill>
                                <a:srgbClr val="FF0000"/>
                              </a:solidFill>
                              <a:latin typeface="Cambria Math" charset="0"/>
                              <a:ea typeface="Cambria Math" charset="0"/>
                              <a:cs typeface="Cambria Math" charset="0"/>
                            </a:rPr>
                            <m:t>~</m:t>
                          </m:r>
                          <m:sSub>
                            <m:sSubPr>
                              <m:ctrlPr>
                                <a:rPr lang="en-US" sz="2600" b="0" i="1" smtClean="0">
                                  <a:solidFill>
                                    <a:srgbClr val="FF0000"/>
                                  </a:solidFill>
                                  <a:latin typeface="Cambria Math" charset="0"/>
                                  <a:ea typeface="Cambria Math" charset="0"/>
                                  <a:cs typeface="Cambria Math" charset="0"/>
                                </a:rPr>
                              </m:ctrlPr>
                            </m:sSubPr>
                            <m:e>
                              <m:r>
                                <a:rPr lang="en-US" sz="2600" b="0" i="1" smtClean="0">
                                  <a:solidFill>
                                    <a:srgbClr val="FF0000"/>
                                  </a:solidFill>
                                  <a:latin typeface="Cambria Math" charset="0"/>
                                  <a:ea typeface="Cambria Math" charset="0"/>
                                  <a:cs typeface="Cambria Math" charset="0"/>
                                </a:rPr>
                                <m:t>𝑝</m:t>
                              </m:r>
                            </m:e>
                            <m:sub>
                              <m:r>
                                <a:rPr lang="en-US" sz="2600" b="0" i="1" smtClean="0">
                                  <a:solidFill>
                                    <a:srgbClr val="FF0000"/>
                                  </a:solidFill>
                                  <a:latin typeface="Cambria Math" charset="0"/>
                                  <a:ea typeface="Cambria Math" charset="0"/>
                                  <a:cs typeface="Cambria Math" charset="0"/>
                                </a:rPr>
                                <m:t>𝑑𝑎𝑡𝑎</m:t>
                              </m:r>
                            </m:sub>
                          </m:sSub>
                          <m:d>
                            <m:dPr>
                              <m:ctrlPr>
                                <a:rPr lang="en-US" sz="2600" b="0" i="1" smtClean="0">
                                  <a:solidFill>
                                    <a:srgbClr val="FF0000"/>
                                  </a:solidFill>
                                  <a:latin typeface="Cambria Math" charset="0"/>
                                  <a:ea typeface="Cambria Math" charset="0"/>
                                  <a:cs typeface="Cambria Math" charset="0"/>
                                </a:rPr>
                              </m:ctrlPr>
                            </m:dPr>
                            <m:e>
                              <m:r>
                                <a:rPr lang="en-US" sz="2600" b="0" i="1" smtClean="0">
                                  <a:solidFill>
                                    <a:srgbClr val="FF0000"/>
                                  </a:solidFill>
                                  <a:latin typeface="Cambria Math" charset="0"/>
                                  <a:ea typeface="Cambria Math" charset="0"/>
                                  <a:cs typeface="Cambria Math" charset="0"/>
                                </a:rPr>
                                <m:t>𝑥</m:t>
                              </m:r>
                              <m:r>
                                <a:rPr lang="en-US" sz="2600" b="0" i="1" smtClean="0">
                                  <a:solidFill>
                                    <a:srgbClr val="FF0000"/>
                                  </a:solidFill>
                                  <a:latin typeface="Cambria Math" charset="0"/>
                                  <a:ea typeface="Cambria Math" charset="0"/>
                                  <a:cs typeface="Cambria Math" charset="0"/>
                                </a:rPr>
                                <m:t>,</m:t>
                              </m:r>
                              <m:r>
                                <a:rPr lang="en-US" sz="2600" b="0" i="1" smtClean="0">
                                  <a:solidFill>
                                    <a:srgbClr val="FF0000"/>
                                  </a:solidFill>
                                  <a:latin typeface="Cambria Math" charset="0"/>
                                  <a:ea typeface="Cambria Math" charset="0"/>
                                  <a:cs typeface="Cambria Math" charset="0"/>
                                </a:rPr>
                                <m:t>𝑦</m:t>
                              </m:r>
                            </m:e>
                          </m:d>
                          <m:r>
                            <a:rPr lang="en-US" sz="2600" b="0" i="1" smtClean="0">
                              <a:solidFill>
                                <a:srgbClr val="FF0000"/>
                              </a:solidFill>
                              <a:latin typeface="Cambria Math" charset="0"/>
                              <a:ea typeface="Cambria Math" charset="0"/>
                              <a:cs typeface="Cambria Math" charset="0"/>
                            </a:rPr>
                            <m:t>,</m:t>
                          </m:r>
                          <m:r>
                            <a:rPr lang="en-US" sz="2600" b="0" i="1" smtClean="0">
                              <a:solidFill>
                                <a:srgbClr val="FF0000"/>
                              </a:solidFill>
                              <a:latin typeface="Cambria Math" charset="0"/>
                              <a:ea typeface="Cambria Math" charset="0"/>
                              <a:cs typeface="Cambria Math" charset="0"/>
                            </a:rPr>
                            <m:t>𝑧</m:t>
                          </m:r>
                          <m:r>
                            <a:rPr lang="en-US" sz="2600" b="0" i="1" smtClean="0">
                              <a:solidFill>
                                <a:srgbClr val="FF0000"/>
                              </a:solidFill>
                              <a:latin typeface="Cambria Math" charset="0"/>
                              <a:ea typeface="Cambria Math" charset="0"/>
                              <a:cs typeface="Cambria Math" charset="0"/>
                            </a:rPr>
                            <m:t>~</m:t>
                          </m:r>
                          <m:sSub>
                            <m:sSubPr>
                              <m:ctrlPr>
                                <a:rPr lang="en-US" sz="2600" b="0" i="1" smtClean="0">
                                  <a:solidFill>
                                    <a:srgbClr val="FF0000"/>
                                  </a:solidFill>
                                  <a:latin typeface="Cambria Math" charset="0"/>
                                  <a:ea typeface="Cambria Math" charset="0"/>
                                  <a:cs typeface="Cambria Math" charset="0"/>
                                </a:rPr>
                              </m:ctrlPr>
                            </m:sSubPr>
                            <m:e>
                              <m:r>
                                <a:rPr lang="en-US" sz="2600" b="0" i="1" smtClean="0">
                                  <a:solidFill>
                                    <a:srgbClr val="FF0000"/>
                                  </a:solidFill>
                                  <a:latin typeface="Cambria Math" charset="0"/>
                                  <a:ea typeface="Cambria Math" charset="0"/>
                                  <a:cs typeface="Cambria Math" charset="0"/>
                                </a:rPr>
                                <m:t>𝑝</m:t>
                              </m:r>
                            </m:e>
                            <m:sub>
                              <m:r>
                                <a:rPr lang="en-US" sz="2600" b="0" i="1" smtClean="0">
                                  <a:solidFill>
                                    <a:srgbClr val="FF0000"/>
                                  </a:solidFill>
                                  <a:latin typeface="Cambria Math" charset="0"/>
                                  <a:ea typeface="Cambria Math" charset="0"/>
                                  <a:cs typeface="Cambria Math" charset="0"/>
                                </a:rPr>
                                <m:t>𝑧</m:t>
                              </m:r>
                            </m:sub>
                          </m:sSub>
                          <m:r>
                            <a:rPr lang="en-US" sz="2600" b="0" i="1" smtClean="0">
                              <a:solidFill>
                                <a:srgbClr val="FF0000"/>
                              </a:solidFill>
                              <a:latin typeface="Cambria Math" charset="0"/>
                              <a:ea typeface="Cambria Math" charset="0"/>
                              <a:cs typeface="Cambria Math" charset="0"/>
                            </a:rPr>
                            <m:t>(</m:t>
                          </m:r>
                          <m:r>
                            <a:rPr lang="en-US" sz="2600" b="0" i="1" smtClean="0">
                              <a:solidFill>
                                <a:srgbClr val="FF0000"/>
                              </a:solidFill>
                              <a:latin typeface="Cambria Math" charset="0"/>
                              <a:ea typeface="Cambria Math" charset="0"/>
                              <a:cs typeface="Cambria Math" charset="0"/>
                            </a:rPr>
                            <m:t>𝑧</m:t>
                          </m:r>
                          <m:r>
                            <a:rPr lang="en-US" sz="2600" b="0" i="1" smtClean="0">
                              <a:solidFill>
                                <a:srgbClr val="FF0000"/>
                              </a:solidFill>
                              <a:latin typeface="Cambria Math" charset="0"/>
                              <a:ea typeface="Cambria Math" charset="0"/>
                              <a:cs typeface="Cambria Math" charset="0"/>
                            </a:rPr>
                            <m:t>)</m:t>
                          </m:r>
                        </m:sub>
                      </m:sSub>
                      <m:r>
                        <a:rPr lang="en-US" sz="2600" b="0" i="1" smtClean="0">
                          <a:solidFill>
                            <a:srgbClr val="FF0000"/>
                          </a:solidFill>
                          <a:latin typeface="Cambria Math" charset="0"/>
                          <a:ea typeface="Cambria Math" charset="0"/>
                          <a:cs typeface="Cambria Math" charset="0"/>
                        </a:rPr>
                        <m:t>[</m:t>
                      </m:r>
                      <m:sSub>
                        <m:sSubPr>
                          <m:ctrlPr>
                            <a:rPr lang="en-US" sz="2600" b="0" i="1" smtClean="0">
                              <a:solidFill>
                                <a:srgbClr val="FF0000"/>
                              </a:solidFill>
                              <a:latin typeface="Cambria Math" charset="0"/>
                              <a:ea typeface="Cambria Math" charset="0"/>
                              <a:cs typeface="Cambria Math" charset="0"/>
                            </a:rPr>
                          </m:ctrlPr>
                        </m:sSubPr>
                        <m:e>
                          <m:d>
                            <m:dPr>
                              <m:begChr m:val="‖"/>
                              <m:endChr m:val="‖"/>
                              <m:ctrlPr>
                                <a:rPr lang="en-US" sz="2600" b="0" i="1" smtClean="0">
                                  <a:solidFill>
                                    <a:srgbClr val="FF0000"/>
                                  </a:solidFill>
                                  <a:latin typeface="Cambria Math" charset="0"/>
                                  <a:ea typeface="Cambria Math" charset="0"/>
                                  <a:cs typeface="Cambria Math" charset="0"/>
                                </a:rPr>
                              </m:ctrlPr>
                            </m:dPr>
                            <m:e>
                              <m:r>
                                <a:rPr lang="en-US" sz="2600" b="0" i="1" smtClean="0">
                                  <a:solidFill>
                                    <a:srgbClr val="FF0000"/>
                                  </a:solidFill>
                                  <a:latin typeface="Cambria Math" charset="0"/>
                                  <a:ea typeface="Cambria Math" charset="0"/>
                                  <a:cs typeface="Cambria Math" charset="0"/>
                                </a:rPr>
                                <m:t>𝑦</m:t>
                              </m:r>
                              <m:r>
                                <a:rPr lang="en-US" sz="2600" b="0" i="1" smtClean="0">
                                  <a:solidFill>
                                    <a:srgbClr val="FF0000"/>
                                  </a:solidFill>
                                  <a:latin typeface="Cambria Math" charset="0"/>
                                  <a:ea typeface="Cambria Math" charset="0"/>
                                  <a:cs typeface="Cambria Math" charset="0"/>
                                </a:rPr>
                                <m:t>−</m:t>
                              </m:r>
                              <m:r>
                                <a:rPr lang="en-US" sz="2600" b="0" i="1" smtClean="0">
                                  <a:solidFill>
                                    <a:srgbClr val="FF0000"/>
                                  </a:solidFill>
                                  <a:latin typeface="Cambria Math" charset="0"/>
                                  <a:ea typeface="Cambria Math" charset="0"/>
                                  <a:cs typeface="Cambria Math" charset="0"/>
                                </a:rPr>
                                <m:t>𝐺</m:t>
                              </m:r>
                              <m:r>
                                <a:rPr lang="en-US" sz="2600" b="0" i="1" smtClean="0">
                                  <a:solidFill>
                                    <a:srgbClr val="FF0000"/>
                                  </a:solidFill>
                                  <a:latin typeface="Cambria Math" charset="0"/>
                                  <a:ea typeface="Cambria Math" charset="0"/>
                                  <a:cs typeface="Cambria Math" charset="0"/>
                                </a:rPr>
                                <m:t>(</m:t>
                              </m:r>
                              <m:r>
                                <a:rPr lang="en-US" sz="2600" b="0" i="1" smtClean="0">
                                  <a:solidFill>
                                    <a:srgbClr val="FF0000"/>
                                  </a:solidFill>
                                  <a:latin typeface="Cambria Math" charset="0"/>
                                  <a:ea typeface="Cambria Math" charset="0"/>
                                  <a:cs typeface="Cambria Math" charset="0"/>
                                </a:rPr>
                                <m:t>𝑥</m:t>
                              </m:r>
                              <m:r>
                                <a:rPr lang="en-US" sz="2600" b="0" i="1" smtClean="0">
                                  <a:solidFill>
                                    <a:srgbClr val="FF0000"/>
                                  </a:solidFill>
                                  <a:latin typeface="Cambria Math" charset="0"/>
                                  <a:ea typeface="Cambria Math" charset="0"/>
                                  <a:cs typeface="Cambria Math" charset="0"/>
                                </a:rPr>
                                <m:t>,</m:t>
                              </m:r>
                              <m:r>
                                <a:rPr lang="en-US" sz="2600" b="0" i="1" smtClean="0">
                                  <a:solidFill>
                                    <a:srgbClr val="FF0000"/>
                                  </a:solidFill>
                                  <a:latin typeface="Cambria Math" charset="0"/>
                                  <a:ea typeface="Cambria Math" charset="0"/>
                                  <a:cs typeface="Cambria Math" charset="0"/>
                                </a:rPr>
                                <m:t>𝑧</m:t>
                              </m:r>
                              <m:r>
                                <a:rPr lang="en-US" sz="2600" b="0" i="1" smtClean="0">
                                  <a:solidFill>
                                    <a:srgbClr val="FF0000"/>
                                  </a:solidFill>
                                  <a:latin typeface="Cambria Math" charset="0"/>
                                  <a:ea typeface="Cambria Math" charset="0"/>
                                  <a:cs typeface="Cambria Math" charset="0"/>
                                </a:rPr>
                                <m:t>)</m:t>
                              </m:r>
                            </m:e>
                          </m:d>
                        </m:e>
                        <m:sub>
                          <m:r>
                            <a:rPr lang="en-US" sz="2600" b="0" i="1" smtClean="0">
                              <a:solidFill>
                                <a:srgbClr val="FF0000"/>
                              </a:solidFill>
                              <a:latin typeface="Cambria Math" charset="0"/>
                              <a:ea typeface="Cambria Math" charset="0"/>
                              <a:cs typeface="Cambria Math" charset="0"/>
                            </a:rPr>
                            <m:t>1</m:t>
                          </m:r>
                        </m:sub>
                      </m:sSub>
                      <m:r>
                        <a:rPr lang="en-US" sz="2600" b="0" i="1" smtClean="0">
                          <a:solidFill>
                            <a:srgbClr val="FF0000"/>
                          </a:solidFill>
                          <a:latin typeface="Cambria Math" charset="0"/>
                          <a:ea typeface="Cambria Math" charset="0"/>
                          <a:cs typeface="Cambria Math" charset="0"/>
                        </a:rPr>
                        <m:t>]</m:t>
                      </m:r>
                    </m:oMath>
                  </m:oMathPara>
                </a14:m>
                <a:endParaRPr lang="en-US" sz="2600">
                  <a:solidFill>
                    <a:srgbClr val="FF0000"/>
                  </a:solidFill>
                </a:endParaRPr>
              </a:p>
              <a:p>
                <a:endParaRPr lang="en-US" b="0" i="1">
                  <a:latin typeface="Cambria Math" charset="0"/>
                </a:endParaRPr>
              </a:p>
              <a:p>
                <a14:m>
                  <m:oMath xmlns:m="http://schemas.openxmlformats.org/officeDocument/2006/math">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1</m:t>
                        </m:r>
                      </m:sub>
                    </m:sSub>
                  </m:oMath>
                </a14:m>
                <a:r>
                  <a:rPr lang="en-US"/>
                  <a:t> loss encourages less blurring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Down Arrow 3"/>
          <p:cNvSpPr/>
          <p:nvPr/>
        </p:nvSpPr>
        <p:spPr>
          <a:xfrm>
            <a:off x="5537200" y="2438400"/>
            <a:ext cx="685800" cy="850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753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1</m:t>
                        </m:r>
                      </m:sub>
                    </m:sSub>
                  </m:oMath>
                </a14:m>
                <a:r>
                  <a:rPr lang="en-US"/>
                  <a:t> vs </a:t>
                </a:r>
                <a14:m>
                  <m:oMath xmlns:m="http://schemas.openxmlformats.org/officeDocument/2006/math">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2</m:t>
                        </m:r>
                      </m:sub>
                    </m:sSub>
                  </m:oMath>
                </a14:m>
                <a:r>
                  <a:rPr lang="en-US"/>
                  <a:t>: </a:t>
                </a:r>
                <a14:m>
                  <m:oMath xmlns:m="http://schemas.openxmlformats.org/officeDocument/2006/math">
                    <m:sSub>
                      <m:sSubPr>
                        <m:ctrlPr>
                          <a:rPr lang="en-US" b="0" i="1" dirty="0" smtClean="0">
                            <a:latin typeface="Cambria Math" charset="0"/>
                          </a:rPr>
                        </m:ctrlPr>
                      </m:sSubPr>
                      <m:e>
                        <m:r>
                          <a:rPr lang="en-US" b="0" i="1" dirty="0" smtClean="0">
                            <a:latin typeface="Cambria Math" charset="0"/>
                          </a:rPr>
                          <m:t>𝐿</m:t>
                        </m:r>
                      </m:e>
                      <m:sub>
                        <m:r>
                          <a:rPr lang="en-US" b="0" i="1" dirty="0" smtClean="0">
                            <a:latin typeface="Cambria Math" charset="0"/>
                          </a:rPr>
                          <m:t>1</m:t>
                        </m:r>
                      </m:sub>
                    </m:sSub>
                  </m:oMath>
                </a14:m>
                <a:r>
                  <a:rPr lang="en-US"/>
                  <a:t> encourages less blurring</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p:cNvSpPr>
                <a:spLocks noGrp="1"/>
              </p:cNvSpPr>
              <p:nvPr>
                <p:ph sz="half" idx="1"/>
              </p:nvPr>
            </p:nvSpPr>
            <p:spPr/>
            <p:txBody>
              <a:bodyPr>
                <a:normAutofit/>
              </a:bodyPr>
              <a:lstStyle/>
              <a:p>
                <a14:m>
                  <m:oMath xmlns:m="http://schemas.openxmlformats.org/officeDocument/2006/math">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1</m:t>
                        </m:r>
                      </m:sub>
                    </m:sSub>
                    <m:r>
                      <a:rPr lang="en-US" b="0" i="1" smtClean="0">
                        <a:latin typeface="Cambria Math" charset="0"/>
                      </a:rPr>
                      <m:t>=</m:t>
                    </m:r>
                    <m:nary>
                      <m:naryPr>
                        <m:chr m:val="∑"/>
                        <m:ctrlPr>
                          <a:rPr lang="is-IS" b="0" i="1" smtClean="0">
                            <a:latin typeface="Cambria Math" charset="0"/>
                          </a:rPr>
                        </m:ctrlPr>
                      </m:naryPr>
                      <m:sub>
                        <m:r>
                          <m:rPr>
                            <m:brk m:alnAt="23"/>
                          </m:rPr>
                          <a:rPr lang="en-US" b="0" i="1" smtClean="0">
                            <a:latin typeface="Cambria Math" charset="0"/>
                          </a:rPr>
                          <m:t>𝑛</m:t>
                        </m:r>
                        <m:r>
                          <a:rPr lang="en-US" b="0" i="1" smtClean="0">
                            <a:latin typeface="Cambria Math" charset="0"/>
                          </a:rPr>
                          <m:t>=1</m:t>
                        </m:r>
                      </m:sub>
                      <m:sup>
                        <m:r>
                          <a:rPr lang="en-US" b="0" i="1" smtClean="0">
                            <a:latin typeface="Cambria Math" charset="0"/>
                          </a:rPr>
                          <m:t>𝑁</m:t>
                        </m:r>
                      </m:sup>
                      <m:e>
                        <m:d>
                          <m:dPr>
                            <m:begChr m:val="|"/>
                            <m:endChr m:val="|"/>
                            <m:ctrlPr>
                              <a:rPr lang="hr-HR" b="0" i="1" smtClean="0">
                                <a:latin typeface="Cambria Math" charset="0"/>
                              </a:rPr>
                            </m:ctrlPr>
                          </m:dPr>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e>
                        </m:d>
                      </m:e>
                    </m:nary>
                  </m:oMath>
                </a14:m>
                <a:endParaRPr lang="en-US" b="0"/>
              </a:p>
              <a:p>
                <a:pPr lvl="1"/>
                <a:r>
                  <a:rPr lang="en-US"/>
                  <a:t>Red, yellow, blue all share the same</a:t>
                </a:r>
              </a:p>
              <a:p>
                <a14:m>
                  <m:oMath xmlns:m="http://schemas.openxmlformats.org/officeDocument/2006/math">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2</m:t>
                        </m:r>
                      </m:sub>
                    </m:sSub>
                    <m:r>
                      <a:rPr lang="en-US" b="0" i="1" smtClean="0">
                        <a:latin typeface="Cambria Math" charset="0"/>
                      </a:rPr>
                      <m:t>=</m:t>
                    </m:r>
                    <m:nary>
                      <m:naryPr>
                        <m:chr m:val="∑"/>
                        <m:ctrlPr>
                          <a:rPr lang="is-IS" b="0" i="1" smtClean="0">
                            <a:latin typeface="Cambria Math" charset="0"/>
                          </a:rPr>
                        </m:ctrlPr>
                      </m:naryPr>
                      <m:sub>
                        <m:r>
                          <m:rPr>
                            <m:brk m:alnAt="23"/>
                          </m:rPr>
                          <a:rPr lang="en-US" b="0" i="1" smtClean="0">
                            <a:latin typeface="Cambria Math" charset="0"/>
                          </a:rPr>
                          <m:t>𝑛</m:t>
                        </m:r>
                        <m:r>
                          <a:rPr lang="en-US" b="0" i="1" smtClean="0">
                            <a:latin typeface="Cambria Math" charset="0"/>
                          </a:rPr>
                          <m:t>=1</m:t>
                        </m:r>
                      </m:sub>
                      <m:sup>
                        <m:r>
                          <a:rPr lang="en-US" b="0" i="1" smtClean="0">
                            <a:latin typeface="Cambria Math" charset="0"/>
                          </a:rPr>
                          <m:t>𝑁</m:t>
                        </m:r>
                      </m:sup>
                      <m:e>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r>
                                  <a:rPr lang="en-US" b="0" i="1" smtClean="0">
                                    <a:latin typeface="Cambria Math" charset="0"/>
                                  </a:rPr>
                                  <m:t>𝑓</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e>
                                </m:d>
                              </m:e>
                            </m:d>
                          </m:e>
                          <m:sup>
                            <m:r>
                              <a:rPr lang="en-US" b="0" i="1" smtClean="0">
                                <a:latin typeface="Cambria Math" charset="0"/>
                              </a:rPr>
                              <m:t>2</m:t>
                            </m:r>
                          </m:sup>
                        </m:sSup>
                      </m:e>
                    </m:nary>
                  </m:oMath>
                </a14:m>
                <a:endParaRPr lang="en-US"/>
              </a:p>
              <a:p>
                <a:pPr lvl="1"/>
                <a:r>
                  <a:rPr lang="en-US"/>
                  <a:t>Has the unique shortest path: green</a:t>
                </a:r>
              </a:p>
              <a:p>
                <a:r>
                  <a:rPr lang="en-US"/>
                  <a:t>Uniqueness solution means fewer options (more of the same), thus </a:t>
                </a:r>
                <a14:m>
                  <m:oMath xmlns:m="http://schemas.openxmlformats.org/officeDocument/2006/math">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2</m:t>
                        </m:r>
                      </m:sub>
                    </m:sSub>
                  </m:oMath>
                </a14:m>
                <a:r>
                  <a:rPr lang="en-US"/>
                  <a:t> encourages more blurring</a:t>
                </a: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blipFill>
                <a:blip r:embed="rId4"/>
                <a:stretch>
                  <a:fillRect l="-2118" r="-2588" b="-1120"/>
                </a:stretch>
              </a:blipFill>
            </p:spPr>
            <p:txBody>
              <a:bodyPr/>
              <a:lstStyle/>
              <a:p>
                <a:r>
                  <a:rPr lang="en-US">
                    <a:noFill/>
                  </a:rPr>
                  <a:t> </a:t>
                </a:r>
              </a:p>
            </p:txBody>
          </p:sp>
        </mc:Fallback>
      </mc:AlternateContent>
      <p:pic>
        <p:nvPicPr>
          <p:cNvPr id="9" name="Content Placeholder 3"/>
          <p:cNvPicPr>
            <a:picLocks noGrp="1" noChangeAspect="1"/>
          </p:cNvPicPr>
          <p:nvPr>
            <p:ph sz="half" idx="2"/>
          </p:nvPr>
        </p:nvPicPr>
        <p:blipFill>
          <a:blip r:embed="rId5"/>
          <a:stretch>
            <a:fillRect/>
          </a:stretch>
        </p:blipFill>
        <p:spPr>
          <a:xfrm>
            <a:off x="6949440" y="1825625"/>
            <a:ext cx="3698158" cy="3728224"/>
          </a:xfrm>
          <a:prstGeom prst="rect">
            <a:avLst/>
          </a:prstGeom>
        </p:spPr>
      </p:pic>
      <p:sp>
        <p:nvSpPr>
          <p:cNvPr id="10" name="TextBox 9"/>
          <p:cNvSpPr txBox="1"/>
          <p:nvPr/>
        </p:nvSpPr>
        <p:spPr>
          <a:xfrm>
            <a:off x="6209071" y="5715298"/>
            <a:ext cx="5982929" cy="923330"/>
          </a:xfrm>
          <a:prstGeom prst="rect">
            <a:avLst/>
          </a:prstGeom>
          <a:noFill/>
        </p:spPr>
        <p:txBody>
          <a:bodyPr wrap="square" rtlCol="0">
            <a:spAutoFit/>
          </a:bodyPr>
          <a:lstStyle/>
          <a:p>
            <a:r>
              <a:rPr lang="en-US"/>
              <a:t>Reference: </a:t>
            </a:r>
          </a:p>
          <a:p>
            <a:r>
              <a:rPr lang="en-US">
                <a:hlinkClick r:id="rId6"/>
              </a:rPr>
              <a:t>http://www.chioka.in/differences-between-the-l1-norm-and-the-l2-norm-least-absolute-deviations-and-least-squares/</a:t>
            </a:r>
            <a:endParaRPr lang="en-US"/>
          </a:p>
        </p:txBody>
      </p:sp>
    </p:spTree>
    <p:extLst>
      <p:ext uri="{BB962C8B-B14F-4D97-AF65-F5344CB8AC3E}">
        <p14:creationId xmlns:p14="http://schemas.microsoft.com/office/powerpoint/2010/main" val="631682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2683</Words>
  <Application>Microsoft Macintosh PowerPoint</Application>
  <PresentationFormat>Widescreen</PresentationFormat>
  <Paragraphs>234</Paragraphs>
  <Slides>38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Cambria Math</vt:lpstr>
      <vt:lpstr>DengXian Light</vt:lpstr>
      <vt:lpstr>Mangal</vt:lpstr>
      <vt:lpstr>Wingdings</vt:lpstr>
      <vt:lpstr>Office Theme</vt:lpstr>
      <vt:lpstr>Image-to-Image Translation with Conditional Adversarial Networks</vt:lpstr>
      <vt:lpstr>Outline</vt:lpstr>
      <vt:lpstr>WHAT</vt:lpstr>
      <vt:lpstr>Image-to-Image Translation</vt:lpstr>
      <vt:lpstr>Previous work</vt:lpstr>
      <vt:lpstr>HOW</vt:lpstr>
      <vt:lpstr>Improvements on cGAN for Image Translation</vt:lpstr>
      <vt:lpstr>Objective Function</vt:lpstr>
      <vt:lpstr>L_1 vs L_2: L_1 encourages less blurring</vt:lpstr>
      <vt:lpstr>Architecture of the generator</vt:lpstr>
      <vt:lpstr>PatchGAN</vt:lpstr>
      <vt:lpstr>Experiments</vt:lpstr>
      <vt:lpstr>Evaluation Metrics</vt:lpstr>
      <vt:lpstr>WHY</vt:lpstr>
      <vt:lpstr>Ambiguity of Tasks</vt:lpstr>
      <vt:lpstr>Machine Learning Framework</vt:lpstr>
      <vt:lpstr>What is a function?</vt:lpstr>
      <vt:lpstr>From relation to function</vt:lpstr>
      <vt:lpstr>Ambiguity measurement</vt:lpstr>
      <vt:lpstr>Computation</vt:lpstr>
      <vt:lpstr>Gradient Descent</vt:lpstr>
      <vt:lpstr>Gradient Descent in Machine Learning</vt:lpstr>
      <vt:lpstr>Gradient Descent in Machine Learning</vt:lpstr>
      <vt:lpstr>Gradient Descent in Machine Learning</vt:lpstr>
      <vt:lpstr>Discretization of f</vt:lpstr>
      <vt:lpstr>What is missing in Discretization?</vt:lpstr>
      <vt:lpstr>Function-Point Duality</vt:lpstr>
      <vt:lpstr>Potential Problem</vt:lpstr>
      <vt:lpstr>But what is the image manifold? Does each output fall on the image manifold?</vt:lpstr>
      <vt:lpstr>What is the Image Manifold?</vt:lpstr>
      <vt:lpstr>What does the image manifold look like?</vt:lpstr>
      <vt:lpstr>The sparsity</vt:lpstr>
      <vt:lpstr>The connectivity</vt:lpstr>
      <vt:lpstr>The scale-space effect</vt:lpstr>
      <vt:lpstr>“Reinterpretation” of the work</vt:lpstr>
      <vt:lpstr>Cycle Test without L_cyc </vt:lpstr>
      <vt:lpstr>Questions</vt:lpstr>
      <vt:lpstr>DualGAN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Image-to-Image Translation with Conditional Adversarial Networks</dc:title>
  <cp:lastModifiedBy>Fan, Yifei</cp:lastModifiedBy>
  <cp:revision>10</cp:revision>
  <dcterms:modified xsi:type="dcterms:W3CDTF">2017-04-25T00:43:20Z</dcterms:modified>
</cp:coreProperties>
</file>